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320">
          <p15:clr>
            <a:srgbClr val="A4A3A4"/>
          </p15:clr>
        </p15:guide>
        <p15:guide id="3" pos="317">
          <p15:clr>
            <a:srgbClr val="A4A3A4"/>
          </p15:clr>
        </p15:guide>
        <p15:guide id="4" orient="horz" pos="553">
          <p15:clr>
            <a:srgbClr val="A4A3A4"/>
          </p15:clr>
        </p15:guide>
        <p15:guide id="5" orient="horz" pos="349">
          <p15:clr>
            <a:srgbClr val="A4A3A4"/>
          </p15:clr>
        </p15:guide>
      </p15:sldGuideLst>
    </p:ext>
    <p:ext uri="GoogleSlidesCustomDataVersion2">
      <go:slidesCustomData xmlns:go="http://customooxmlschemas.google.com/" r:id="rId99" roundtripDataSignature="AMtx7mi6KlvCf1G8k2tJxQhN8/B6+em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4B66F3-56EE-4B9F-A483-838D42C4D38E}">
  <a:tblStyle styleId="{974B66F3-56EE-4B9F-A483-838D42C4D38E}"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127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320" orient="horz"/>
        <p:guide pos="317"/>
        <p:guide pos="553" orient="horz"/>
        <p:guide pos="34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customschemas.google.com/relationships/presentationmetadata" Target="metadata"/><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 name="Google Shape;27;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8" name="Google Shape;28;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13" name="Google Shape;113;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25" name="Google Shape;125;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40" name="Google Shape;140;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49" name="Google Shape;149;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59" name="Google Shape;159;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67" name="Google Shape;167;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79" name="Google Shape;179;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91" name="Google Shape;191;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99" name="Google Shape;199;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s-PE">
                <a:latin typeface="Arial"/>
                <a:ea typeface="Arial"/>
                <a:cs typeface="Arial"/>
                <a:sym typeface="Arial"/>
              </a:rPr>
              <a:t>El archivo que contiene una imagen SVG puede ser abierto con un editor de texto, como Visual Studio Code.</a:t>
            </a:r>
            <a:endParaRPr/>
          </a:p>
          <a:p>
            <a:pPr indent="-171450" lvl="0" marL="171450" marR="0" rtl="0" algn="l">
              <a:lnSpc>
                <a:spcPct val="100000"/>
              </a:lnSpc>
              <a:spcBef>
                <a:spcPts val="0"/>
              </a:spcBef>
              <a:spcAft>
                <a:spcPts val="0"/>
              </a:spcAft>
              <a:buClr>
                <a:schemeClr val="dk1"/>
              </a:buClr>
              <a:buSzPts val="1200"/>
              <a:buFont typeface="Arial"/>
              <a:buChar char="•"/>
            </a:pPr>
            <a:r>
              <a:rPr lang="es-PE">
                <a:latin typeface="Arial"/>
                <a:ea typeface="Arial"/>
                <a:cs typeface="Arial"/>
                <a:sym typeface="Arial"/>
              </a:rPr>
              <a:t>Al abrir el archivo de esta manera podremos observar la definición en texto de las diferentes formas que generan la imagen que vemos.</a:t>
            </a:r>
            <a:endParaRPr/>
          </a:p>
        </p:txBody>
      </p:sp>
      <p:sp>
        <p:nvSpPr>
          <p:cNvPr id="206" name="Google Shape;206;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 name="Google Shape;40;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 name="Google Shape;41;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13" name="Google Shape;213;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21" name="Google Shape;221;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29" name="Google Shape;229;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38" name="Google Shape;238;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49" name="Google Shape;249;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56" name="Google Shape;256;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64" name="Google Shape;264;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72" name="Google Shape;272;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81" name="Google Shape;281;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92" name="Google Shape;292;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 name="Google Shape;47;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8" name="Google Shape;48;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3" name="Google Shape;303;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14" name="Google Shape;314;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7" name="Google Shape;327;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34" name="Google Shape;334;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41" name="Google Shape;341;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49" name="Google Shape;349;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61" name="Google Shape;361;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73" name="Google Shape;373;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2" name="Google Shape;382;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92" name="Google Shape;392;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5" name="Google Shape;55;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99" name="Google Shape;399;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07" name="Google Shape;407;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19" name="Google Shape;419;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28" name="Google Shape;428;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37" name="Google Shape;437;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47" name="Google Shape;447;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4" name="Google Shape;454;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4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63" name="Google Shape;463;p4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4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73" name="Google Shape;473;p4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4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83" name="Google Shape;483;p4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3" name="Google Shape;63;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5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92" name="Google Shape;492;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5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5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99" name="Google Shape;499;p5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5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07" name="Google Shape;507;p5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5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16" name="Google Shape;516;p5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5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24" name="Google Shape;524;p5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5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5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532" name="Google Shape;532;p5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5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39" name="Google Shape;539;p5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5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47" name="Google Shape;547;p5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5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5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54" name="Google Shape;554;p5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5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568" name="Google Shape;568;p5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72" name="Google Shape;72;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6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6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75" name="Google Shape;575;p6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6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6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83" name="Google Shape;583;p6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6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6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91" name="Google Shape;591;p6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6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p6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s-PE">
                <a:latin typeface="Arial"/>
                <a:ea typeface="Arial"/>
                <a:cs typeface="Arial"/>
                <a:sym typeface="Arial"/>
              </a:rPr>
              <a:t>Nótese que los elementos se muestran alineados verticalmente dentro del contenedor.</a:t>
            </a:r>
            <a:endParaRPr/>
          </a:p>
          <a:p>
            <a:pPr indent="-171450" lvl="0" marL="171450" rtl="0" algn="l">
              <a:spcBef>
                <a:spcPts val="0"/>
              </a:spcBef>
              <a:spcAft>
                <a:spcPts val="0"/>
              </a:spcAft>
              <a:buClr>
                <a:schemeClr val="dk1"/>
              </a:buClr>
              <a:buSzPts val="1200"/>
              <a:buFont typeface="Arial"/>
              <a:buChar char="•"/>
            </a:pPr>
            <a:r>
              <a:rPr lang="es-PE">
                <a:latin typeface="Arial"/>
                <a:ea typeface="Arial"/>
                <a:cs typeface="Arial"/>
                <a:sym typeface="Arial"/>
              </a:rPr>
              <a:t>Todos los elementos ocupan el 100% de su contenedor.</a:t>
            </a:r>
            <a:endParaRPr/>
          </a:p>
        </p:txBody>
      </p:sp>
      <p:sp>
        <p:nvSpPr>
          <p:cNvPr id="600" name="Google Shape;600;p6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6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6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11" name="Google Shape;611;p6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6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21" name="Google Shape;621;p6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6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6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30" name="Google Shape;630;p6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6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41" name="Google Shape;641;p6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6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6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b="0" lang="es-PE">
                <a:latin typeface="Arial"/>
                <a:ea typeface="Arial"/>
                <a:cs typeface="Arial"/>
                <a:sym typeface="Arial"/>
              </a:rPr>
              <a:t>Las propiedades </a:t>
            </a:r>
            <a:r>
              <a:rPr b="1" lang="es-PE" sz="1200">
                <a:solidFill>
                  <a:srgbClr val="262626"/>
                </a:solidFill>
              </a:rPr>
              <a:t>grid-template-rows</a:t>
            </a:r>
            <a:r>
              <a:rPr lang="es-PE" sz="1200">
                <a:solidFill>
                  <a:srgbClr val="262626"/>
                </a:solidFill>
              </a:rPr>
              <a:t> y </a:t>
            </a:r>
            <a:r>
              <a:rPr b="1" lang="es-PE" sz="1200">
                <a:solidFill>
                  <a:srgbClr val="262626"/>
                </a:solidFill>
              </a:rPr>
              <a:t>grid-template-columns</a:t>
            </a:r>
            <a:r>
              <a:rPr lang="es-PE" sz="1200">
                <a:solidFill>
                  <a:srgbClr val="262626"/>
                </a:solidFill>
              </a:rPr>
              <a:t> aceptan otras unidades como porcentajes.</a:t>
            </a:r>
            <a:endParaRPr/>
          </a:p>
          <a:p>
            <a:pPr indent="-171450" lvl="0" marL="171450" rtl="0" algn="l">
              <a:spcBef>
                <a:spcPts val="0"/>
              </a:spcBef>
              <a:spcAft>
                <a:spcPts val="0"/>
              </a:spcAft>
              <a:buClr>
                <a:srgbClr val="262626"/>
              </a:buClr>
              <a:buSzPts val="1200"/>
              <a:buFont typeface="Arial"/>
              <a:buChar char="•"/>
            </a:pPr>
            <a:r>
              <a:rPr b="0" lang="es-PE" sz="1200">
                <a:solidFill>
                  <a:srgbClr val="262626"/>
                </a:solidFill>
                <a:latin typeface="Arial"/>
                <a:ea typeface="Arial"/>
                <a:cs typeface="Arial"/>
                <a:sym typeface="Arial"/>
              </a:rPr>
              <a:t>Pueden establecerse diferentes tamaños para cada fila y columna.</a:t>
            </a:r>
            <a:endParaRPr/>
          </a:p>
          <a:p>
            <a:pPr indent="-171450" lvl="0" marL="171450" rtl="0" algn="l">
              <a:spcBef>
                <a:spcPts val="0"/>
              </a:spcBef>
              <a:spcAft>
                <a:spcPts val="0"/>
              </a:spcAft>
              <a:buClr>
                <a:srgbClr val="262626"/>
              </a:buClr>
              <a:buSzPts val="1200"/>
              <a:buFont typeface="Arial"/>
              <a:buChar char="•"/>
            </a:pPr>
            <a:r>
              <a:rPr b="0" lang="es-PE" sz="1200">
                <a:solidFill>
                  <a:srgbClr val="262626"/>
                </a:solidFill>
                <a:latin typeface="Arial"/>
                <a:ea typeface="Arial"/>
                <a:cs typeface="Arial"/>
                <a:sym typeface="Arial"/>
              </a:rPr>
              <a:t>Nótese que las celdas se muestran alineadas a la izquierda de la cuadrícula.</a:t>
            </a:r>
            <a:endParaRPr b="0">
              <a:latin typeface="Arial"/>
              <a:ea typeface="Arial"/>
              <a:cs typeface="Arial"/>
              <a:sym typeface="Arial"/>
            </a:endParaRPr>
          </a:p>
        </p:txBody>
      </p:sp>
      <p:sp>
        <p:nvSpPr>
          <p:cNvPr id="652" name="Google Shape;652;p6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6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6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663" name="Google Shape;663;p6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82" name="Google Shape;82;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7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7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674" name="Google Shape;674;p7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7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p7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685" name="Google Shape;685;p7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7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7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696" name="Google Shape;696;p7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7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7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707" name="Google Shape;707;p7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7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7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718" name="Google Shape;718;p7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7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p7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28" name="Google Shape;728;p7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7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7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735" name="Google Shape;735;p7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7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7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745" name="Google Shape;745;p7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7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7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55" name="Google Shape;755;p7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7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7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762" name="Google Shape;762;p7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94" name="Google Shape;94;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8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8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772" name="Google Shape;772;p8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8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8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783" name="Google Shape;783;p8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8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8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b="0" lang="es-PE">
                <a:latin typeface="Arial"/>
                <a:ea typeface="Arial"/>
                <a:cs typeface="Arial"/>
                <a:sym typeface="Arial"/>
              </a:rPr>
              <a:t>Como se observa en el ejemplo, para posicionar los ítems dentro de la cuadrícula se utilizan las propiedades </a:t>
            </a:r>
            <a:r>
              <a:rPr b="1" lang="es-PE">
                <a:latin typeface="Arial"/>
                <a:ea typeface="Arial"/>
                <a:cs typeface="Arial"/>
                <a:sym typeface="Arial"/>
              </a:rPr>
              <a:t>grid-column-start</a:t>
            </a:r>
            <a:r>
              <a:rPr b="0" lang="es-PE">
                <a:latin typeface="Arial"/>
                <a:ea typeface="Arial"/>
                <a:cs typeface="Arial"/>
                <a:sym typeface="Arial"/>
              </a:rPr>
              <a:t>, </a:t>
            </a:r>
            <a:r>
              <a:rPr b="1" lang="es-PE">
                <a:latin typeface="Arial"/>
                <a:ea typeface="Arial"/>
                <a:cs typeface="Arial"/>
                <a:sym typeface="Arial"/>
              </a:rPr>
              <a:t>grid-column-end</a:t>
            </a:r>
            <a:r>
              <a:rPr b="0" lang="es-PE">
                <a:latin typeface="Arial"/>
                <a:ea typeface="Arial"/>
                <a:cs typeface="Arial"/>
                <a:sym typeface="Arial"/>
              </a:rPr>
              <a:t>, </a:t>
            </a:r>
            <a:r>
              <a:rPr b="1" lang="es-PE">
                <a:latin typeface="Arial"/>
                <a:ea typeface="Arial"/>
                <a:cs typeface="Arial"/>
                <a:sym typeface="Arial"/>
              </a:rPr>
              <a:t>grid-row-start</a:t>
            </a:r>
            <a:r>
              <a:rPr b="0" lang="es-PE">
                <a:latin typeface="Arial"/>
                <a:ea typeface="Arial"/>
                <a:cs typeface="Arial"/>
                <a:sym typeface="Arial"/>
              </a:rPr>
              <a:t> y </a:t>
            </a:r>
            <a:r>
              <a:rPr b="1" lang="es-PE">
                <a:latin typeface="Arial"/>
                <a:ea typeface="Arial"/>
                <a:cs typeface="Arial"/>
                <a:sym typeface="Arial"/>
              </a:rPr>
              <a:t>grid-row-end</a:t>
            </a:r>
            <a:r>
              <a:rPr b="0" lang="es-PE">
                <a:latin typeface="Arial"/>
                <a:ea typeface="Arial"/>
                <a:cs typeface="Arial"/>
                <a:sym typeface="Arial"/>
              </a:rPr>
              <a:t>.</a:t>
            </a:r>
            <a:endParaRPr b="0">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b="0" lang="es-PE">
                <a:latin typeface="Arial"/>
                <a:ea typeface="Arial"/>
                <a:cs typeface="Arial"/>
                <a:sym typeface="Arial"/>
              </a:rPr>
              <a:t>Las líneas de las columnas empiezan a contarse en 1 desde la línea más a la izquierda de la primera columna.</a:t>
            </a:r>
            <a:endParaRPr/>
          </a:p>
          <a:p>
            <a:pPr indent="-171450" lvl="0" marL="171450" rtl="0" algn="l">
              <a:spcBef>
                <a:spcPts val="0"/>
              </a:spcBef>
              <a:spcAft>
                <a:spcPts val="0"/>
              </a:spcAft>
              <a:buClr>
                <a:schemeClr val="dk1"/>
              </a:buClr>
              <a:buSzPts val="1200"/>
              <a:buFont typeface="Arial"/>
              <a:buChar char="•"/>
            </a:pPr>
            <a:r>
              <a:rPr b="0" lang="es-PE">
                <a:latin typeface="Arial"/>
                <a:ea typeface="Arial"/>
                <a:cs typeface="Arial"/>
                <a:sym typeface="Arial"/>
              </a:rPr>
              <a:t>Las líneas de las filas empiezan a contarse en 1 desde la línea más arriba de la primera fila.</a:t>
            </a:r>
            <a:endParaRPr/>
          </a:p>
        </p:txBody>
      </p:sp>
      <p:sp>
        <p:nvSpPr>
          <p:cNvPr id="794" name="Google Shape;794;p8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8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p8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806" name="Google Shape;806;p8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8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8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817" name="Google Shape;817;p8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8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p8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s-PE">
                <a:latin typeface="Arial"/>
                <a:ea typeface="Arial"/>
                <a:cs typeface="Arial"/>
                <a:sym typeface="Arial"/>
              </a:rPr>
              <a:t>Nótese que se han definido varios elementos div simulando los elementos semánticos de HTML5.</a:t>
            </a:r>
            <a:endParaRPr/>
          </a:p>
        </p:txBody>
      </p:sp>
      <p:sp>
        <p:nvSpPr>
          <p:cNvPr id="829" name="Google Shape;829;p8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8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8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837" name="Google Shape;837;p8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8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p8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847" name="Google Shape;847;p8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8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8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a:latin typeface="Arial"/>
              <a:ea typeface="Arial"/>
              <a:cs typeface="Arial"/>
              <a:sym typeface="Arial"/>
            </a:endParaRPr>
          </a:p>
        </p:txBody>
      </p:sp>
      <p:sp>
        <p:nvSpPr>
          <p:cNvPr id="856" name="Google Shape;856;p8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8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8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864" name="Google Shape;864;p8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05" name="Google Shape;105;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9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1" name="Google Shape;871;p9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spcBef>
                <a:spcPts val="0"/>
              </a:spcBef>
              <a:spcAft>
                <a:spcPts val="0"/>
              </a:spcAft>
              <a:buNone/>
            </a:pPr>
            <a:r>
              <a:t/>
            </a:r>
            <a:endParaRPr sz="1200">
              <a:latin typeface="Arial"/>
              <a:ea typeface="Arial"/>
              <a:cs typeface="Arial"/>
              <a:sym typeface="Arial"/>
            </a:endParaRPr>
          </a:p>
        </p:txBody>
      </p:sp>
      <p:sp>
        <p:nvSpPr>
          <p:cNvPr id="872" name="Google Shape;872;p9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9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p9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spcBef>
                <a:spcPts val="0"/>
              </a:spcBef>
              <a:spcAft>
                <a:spcPts val="0"/>
              </a:spcAft>
              <a:buNone/>
            </a:pPr>
            <a:r>
              <a:t/>
            </a:r>
            <a:endParaRPr sz="1200">
              <a:latin typeface="Arial"/>
              <a:ea typeface="Arial"/>
              <a:cs typeface="Arial"/>
              <a:sym typeface="Arial"/>
            </a:endParaRPr>
          </a:p>
        </p:txBody>
      </p:sp>
      <p:sp>
        <p:nvSpPr>
          <p:cNvPr id="879" name="Google Shape;879;p9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9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p9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spcBef>
                <a:spcPts val="0"/>
              </a:spcBef>
              <a:spcAft>
                <a:spcPts val="0"/>
              </a:spcAft>
              <a:buNone/>
            </a:pPr>
            <a:r>
              <a:t/>
            </a:r>
            <a:endParaRPr sz="1200">
              <a:latin typeface="Arial"/>
              <a:ea typeface="Arial"/>
              <a:cs typeface="Arial"/>
              <a:sym typeface="Arial"/>
            </a:endParaRPr>
          </a:p>
        </p:txBody>
      </p:sp>
      <p:sp>
        <p:nvSpPr>
          <p:cNvPr id="886" name="Google Shape;886;p9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18" name="Shape 18"/>
        <p:cNvGrpSpPr/>
        <p:nvPr/>
      </p:nvGrpSpPr>
      <p:grpSpPr>
        <a:xfrm>
          <a:off x="0" y="0"/>
          <a:ext cx="0" cy="0"/>
          <a:chOff x="0" y="0"/>
          <a:chExt cx="0" cy="0"/>
        </a:xfrm>
      </p:grpSpPr>
      <p:sp>
        <p:nvSpPr>
          <p:cNvPr id="19" name="Google Shape;19;p98"/>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98"/>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 name="Google Shape;21;p98"/>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98"/>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98"/>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888888"/>
                </a:solidFill>
                <a:latin typeface="Calibri"/>
                <a:ea typeface="Calibri"/>
                <a:cs typeface="Calibri"/>
                <a:sym typeface="Calibri"/>
              </a:defRPr>
            </a:lvl1pPr>
            <a:lvl2pPr indent="0" lvl="1" marL="0" marR="0" rtl="0" algn="l">
              <a:spcBef>
                <a:spcPts val="0"/>
              </a:spcBef>
              <a:buNone/>
              <a:defRPr sz="1800">
                <a:solidFill>
                  <a:srgbClr val="888888"/>
                </a:solidFill>
                <a:latin typeface="Calibri"/>
                <a:ea typeface="Calibri"/>
                <a:cs typeface="Calibri"/>
                <a:sym typeface="Calibri"/>
              </a:defRPr>
            </a:lvl2pPr>
            <a:lvl3pPr indent="0" lvl="2" marL="0" marR="0" rtl="0" algn="l">
              <a:spcBef>
                <a:spcPts val="0"/>
              </a:spcBef>
              <a:buNone/>
              <a:defRPr sz="1800">
                <a:solidFill>
                  <a:srgbClr val="888888"/>
                </a:solidFill>
                <a:latin typeface="Calibri"/>
                <a:ea typeface="Calibri"/>
                <a:cs typeface="Calibri"/>
                <a:sym typeface="Calibri"/>
              </a:defRPr>
            </a:lvl3pPr>
            <a:lvl4pPr indent="0" lvl="3" marL="0" marR="0" rtl="0" algn="l">
              <a:spcBef>
                <a:spcPts val="0"/>
              </a:spcBef>
              <a:buNone/>
              <a:defRPr sz="1800">
                <a:solidFill>
                  <a:srgbClr val="888888"/>
                </a:solidFill>
                <a:latin typeface="Calibri"/>
                <a:ea typeface="Calibri"/>
                <a:cs typeface="Calibri"/>
                <a:sym typeface="Calibri"/>
              </a:defRPr>
            </a:lvl4pPr>
            <a:lvl5pPr indent="0" lvl="4" marL="0" marR="0" rtl="0" algn="l">
              <a:spcBef>
                <a:spcPts val="0"/>
              </a:spcBef>
              <a:buNone/>
              <a:defRPr sz="1800">
                <a:solidFill>
                  <a:srgbClr val="888888"/>
                </a:solidFill>
                <a:latin typeface="Calibri"/>
                <a:ea typeface="Calibri"/>
                <a:cs typeface="Calibri"/>
                <a:sym typeface="Calibri"/>
              </a:defRPr>
            </a:lvl5pPr>
            <a:lvl6pPr indent="0" lvl="5" marL="0" marR="0" rtl="0" algn="l">
              <a:spcBef>
                <a:spcPts val="0"/>
              </a:spcBef>
              <a:buNone/>
              <a:defRPr sz="1800">
                <a:solidFill>
                  <a:srgbClr val="888888"/>
                </a:solidFill>
                <a:latin typeface="Calibri"/>
                <a:ea typeface="Calibri"/>
                <a:cs typeface="Calibri"/>
                <a:sym typeface="Calibri"/>
              </a:defRPr>
            </a:lvl6pPr>
            <a:lvl7pPr indent="0" lvl="6" marL="0" marR="0" rtl="0" algn="l">
              <a:spcBef>
                <a:spcPts val="0"/>
              </a:spcBef>
              <a:buNone/>
              <a:defRPr sz="1800">
                <a:solidFill>
                  <a:srgbClr val="888888"/>
                </a:solidFill>
                <a:latin typeface="Calibri"/>
                <a:ea typeface="Calibri"/>
                <a:cs typeface="Calibri"/>
                <a:sym typeface="Calibri"/>
              </a:defRPr>
            </a:lvl7pPr>
            <a:lvl8pPr indent="0" lvl="7" marL="0" marR="0" rtl="0" algn="l">
              <a:spcBef>
                <a:spcPts val="0"/>
              </a:spcBef>
              <a:buNone/>
              <a:defRPr sz="1800">
                <a:solidFill>
                  <a:srgbClr val="888888"/>
                </a:solidFill>
                <a:latin typeface="Calibri"/>
                <a:ea typeface="Calibri"/>
                <a:cs typeface="Calibri"/>
                <a:sym typeface="Calibri"/>
              </a:defRPr>
            </a:lvl8pPr>
            <a:lvl9pPr indent="0" lvl="8" marL="0" marR="0" rtl="0" algn="l">
              <a:spcBef>
                <a:spcPts val="0"/>
              </a:spcBef>
              <a:buNone/>
              <a:defRPr sz="18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93"/>
          <p:cNvGrpSpPr/>
          <p:nvPr/>
        </p:nvGrpSpPr>
        <p:grpSpPr>
          <a:xfrm>
            <a:off x="944054" y="5369051"/>
            <a:ext cx="7804380" cy="215444"/>
            <a:chOff x="944054" y="5369051"/>
            <a:chExt cx="7804380" cy="215444"/>
          </a:xfrm>
        </p:grpSpPr>
        <p:sp>
          <p:nvSpPr>
            <p:cNvPr id="11" name="Google Shape;11;p93"/>
            <p:cNvSpPr txBox="1"/>
            <p:nvPr/>
          </p:nvSpPr>
          <p:spPr>
            <a:xfrm>
              <a:off x="944054" y="5369051"/>
              <a:ext cx="193354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800" u="none" cap="none" strike="noStrike">
                  <a:solidFill>
                    <a:srgbClr val="7F7F7F"/>
                  </a:solidFill>
                  <a:latin typeface="Calibri"/>
                  <a:ea typeface="Calibri"/>
                  <a:cs typeface="Calibri"/>
                  <a:sym typeface="Calibri"/>
                </a:rPr>
                <a:t>DISEÑO Y DESARROLLO WEB  •  SESIÓN 10</a:t>
              </a:r>
              <a:endParaRPr sz="800">
                <a:solidFill>
                  <a:srgbClr val="7F7F7F"/>
                </a:solidFill>
                <a:latin typeface="Calibri"/>
                <a:ea typeface="Calibri"/>
                <a:cs typeface="Calibri"/>
                <a:sym typeface="Calibri"/>
              </a:endParaRPr>
            </a:p>
          </p:txBody>
        </p:sp>
        <p:sp>
          <p:nvSpPr>
            <p:cNvPr id="12" name="Google Shape;12;p93"/>
            <p:cNvSpPr/>
            <p:nvPr/>
          </p:nvSpPr>
          <p:spPr>
            <a:xfrm>
              <a:off x="7379148" y="5384440"/>
              <a:ext cx="1369286"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Calibri"/>
                  <a:ea typeface="Calibri"/>
                  <a:cs typeface="Calibri"/>
                  <a:sym typeface="Calibri"/>
                </a:rPr>
                <a:t>© ISIL. Todos los derechos reservados</a:t>
              </a:r>
              <a:endParaRPr/>
            </a:p>
          </p:txBody>
        </p:sp>
      </p:grpSp>
      <p:pic>
        <p:nvPicPr>
          <p:cNvPr id="13" name="Google Shape;13;p93"/>
          <p:cNvPicPr preferRelativeResize="0"/>
          <p:nvPr/>
        </p:nvPicPr>
        <p:blipFill rotWithShape="1">
          <a:blip r:embed="rId1">
            <a:alphaModFix amt="20000"/>
          </a:blip>
          <a:srcRect b="0" l="0" r="0" t="0"/>
          <a:stretch/>
        </p:blipFill>
        <p:spPr>
          <a:xfrm>
            <a:off x="495300"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inkscape.org/es/" TargetMode="External"/><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fontlibrary.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www.fontsquirrel.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hyperlink" Target="https://pagespeed.web.dev/" TargetMode="Externa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2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27.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24.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4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3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www.abtasty.com/es/blog/que-hay-detras-de-la-optimizacion-web/" TargetMode="External"/><Relationship Id="rId4" Type="http://schemas.openxmlformats.org/officeDocument/2006/relationships/hyperlink" Target="https://www.campusmvp.es/recursos/post/columnas-responsive-html5-css3.aspx" TargetMode="External"/><Relationship Id="rId5" Type="http://schemas.openxmlformats.org/officeDocument/2006/relationships/hyperlink" Target="https://lenguajecss.com/css/colores-y-fondos/gradientes-css/" TargetMode="External"/><Relationship Id="rId6" Type="http://schemas.openxmlformats.org/officeDocument/2006/relationships/hyperlink" Target="https://developer.mozilla.org/en-US/docs/Learn/HTML/Howto/Add_a_hit_map_on_top_of_an_image"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developer.mozilla.org/es/docs/Learn/HTML/Multimedia_and_embedding/Adding_vector_graphics_to_the_Web" TargetMode="External"/><Relationship Id="rId4" Type="http://schemas.openxmlformats.org/officeDocument/2006/relationships/hyperlink" Target="https://developer.mozilla.org/es/docs/Web/CSS/CSS_Images/Using_CSS_gradients" TargetMode="External"/><Relationship Id="rId5" Type="http://schemas.openxmlformats.org/officeDocument/2006/relationships/hyperlink" Target="https://developer.mozilla.org/en-US/docs/Web/CSS/CSS_Columns/Using_multi-column_layouts" TargetMode="External"/><Relationship Id="rId6" Type="http://schemas.openxmlformats.org/officeDocument/2006/relationships/hyperlink" Target="https://developer.mozilla.org/es/docs/Learn/CSS/Building_blocks/Values_and_units" TargetMode="External"/><Relationship Id="rId7" Type="http://schemas.openxmlformats.org/officeDocument/2006/relationships/hyperlink" Target="https://www.softzone.es/programas/imagen/imagenes-svg/"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uniwebsidad.com/libros/css-avanzado/capitulo-3/selectores-de-css-3" TargetMode="External"/><Relationship Id="rId4" Type="http://schemas.openxmlformats.org/officeDocument/2006/relationships/hyperlink" Target="https://uniwebsidad.com/libros/css/capitulo-3/unidades-de-medida" TargetMode="External"/><Relationship Id="rId5" Type="http://schemas.openxmlformats.org/officeDocument/2006/relationships/hyperlink" Target="https://css-tricks.com/snippets/css/complete-guide-grid/" TargetMode="External"/><Relationship Id="rId6" Type="http://schemas.openxmlformats.org/officeDocument/2006/relationships/hyperlink" Target="https://lenguajecss.com/css/responsive-web-design/que-es/" TargetMode="External"/><Relationship Id="rId7" Type="http://schemas.openxmlformats.org/officeDocument/2006/relationships/hyperlink" Target="https://lenguajecss.com/css/maquetacion-y-colocacion/grid-css/" TargetMode="External"/><Relationship Id="rId8" Type="http://schemas.openxmlformats.org/officeDocument/2006/relationships/hyperlink" Target="https://developer.mozilla.org/en-US/docs/Learn/CSS/CSS_layout/Grid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171450" lvl="0" marL="28575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
        <p:nvSpPr>
          <p:cNvPr id="31" name="Google Shape;31;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lt1"/>
                </a:solidFill>
                <a:latin typeface="Calibri"/>
                <a:ea typeface="Calibri"/>
                <a:cs typeface="Calibri"/>
                <a:sym typeface="Calibri"/>
              </a:rPr>
              <a:t>SESIÓN</a:t>
            </a:r>
            <a:endParaRPr/>
          </a:p>
        </p:txBody>
      </p:sp>
      <p:sp>
        <p:nvSpPr>
          <p:cNvPr id="32" name="Google Shape;32;p1"/>
          <p:cNvSpPr txBox="1"/>
          <p:nvPr/>
        </p:nvSpPr>
        <p:spPr>
          <a:xfrm>
            <a:off x="2051281" y="1730819"/>
            <a:ext cx="96425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5800">
                <a:solidFill>
                  <a:srgbClr val="FFFFFF"/>
                </a:solidFill>
                <a:latin typeface="Calibri"/>
                <a:ea typeface="Calibri"/>
                <a:cs typeface="Calibri"/>
                <a:sym typeface="Calibri"/>
              </a:rPr>
              <a:t>10</a:t>
            </a:r>
            <a:endParaRPr/>
          </a:p>
        </p:txBody>
      </p:sp>
      <p:sp>
        <p:nvSpPr>
          <p:cNvPr id="33" name="Google Shape;33;p1"/>
          <p:cNvSpPr txBox="1"/>
          <p:nvPr/>
        </p:nvSpPr>
        <p:spPr>
          <a:xfrm>
            <a:off x="3159592" y="1674447"/>
            <a:ext cx="4596087" cy="98982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b="1" lang="es-PE" sz="3600">
                <a:solidFill>
                  <a:srgbClr val="FFFFFF"/>
                </a:solidFill>
                <a:latin typeface="Calibri"/>
                <a:ea typeface="Calibri"/>
                <a:cs typeface="Calibri"/>
                <a:sym typeface="Calibri"/>
              </a:rPr>
              <a:t>ASPECTOS AVANZADOS</a:t>
            </a:r>
            <a:endParaRPr/>
          </a:p>
        </p:txBody>
      </p:sp>
      <p:sp>
        <p:nvSpPr>
          <p:cNvPr id="34" name="Google Shape;34;p1"/>
          <p:cNvSpPr txBox="1"/>
          <p:nvPr/>
        </p:nvSpPr>
        <p:spPr>
          <a:xfrm>
            <a:off x="909921" y="3197027"/>
            <a:ext cx="3499826"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Degradados</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Imágenes SVG</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Columnas</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Incorporando fuentes de diversos orígenes</a:t>
            </a:r>
            <a:endParaRPr sz="1600">
              <a:solidFill>
                <a:srgbClr val="FFFFFF"/>
              </a:solidFill>
              <a:latin typeface="Calibri"/>
              <a:ea typeface="Calibri"/>
              <a:cs typeface="Calibri"/>
              <a:sym typeface="Calibri"/>
            </a:endParaRPr>
          </a:p>
        </p:txBody>
      </p:sp>
      <p:cxnSp>
        <p:nvCxnSpPr>
          <p:cNvPr id="35" name="Google Shape;35;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36" name="Google Shape;36;p1"/>
          <p:cNvSpPr/>
          <p:nvPr/>
        </p:nvSpPr>
        <p:spPr>
          <a:xfrm>
            <a:off x="3289191" y="2574693"/>
            <a:ext cx="3499826"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400">
                <a:solidFill>
                  <a:srgbClr val="1F85A6"/>
                </a:solidFill>
                <a:latin typeface="Calibri"/>
                <a:ea typeface="Calibri"/>
                <a:cs typeface="Calibri"/>
                <a:sym typeface="Calibri"/>
              </a:rPr>
              <a:t>  UNIDAD DE APRENDIZAJE 3</a:t>
            </a:r>
            <a:endParaRPr b="1" sz="1400">
              <a:solidFill>
                <a:srgbClr val="1F85A6"/>
              </a:solidFill>
              <a:latin typeface="Calibri"/>
              <a:ea typeface="Calibri"/>
              <a:cs typeface="Calibri"/>
              <a:sym typeface="Calibri"/>
            </a:endParaRPr>
          </a:p>
        </p:txBody>
      </p:sp>
      <p:sp>
        <p:nvSpPr>
          <p:cNvPr id="37" name="Google Shape;37;p1"/>
          <p:cNvSpPr txBox="1"/>
          <p:nvPr/>
        </p:nvSpPr>
        <p:spPr>
          <a:xfrm>
            <a:off x="4572000" y="3156911"/>
            <a:ext cx="3499826"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Unidades relativas para texto</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Selectores avanzados</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Optimizando la web</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Seudoelementos After y Before</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Maquetación con GRID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0"/>
          <p:cNvSpPr/>
          <p:nvPr/>
        </p:nvSpPr>
        <p:spPr>
          <a:xfrm>
            <a:off x="1174681" y="4255138"/>
            <a:ext cx="6794637" cy="84608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16" name="Google Shape;116;p10"/>
          <p:cNvSpPr/>
          <p:nvPr/>
        </p:nvSpPr>
        <p:spPr>
          <a:xfrm>
            <a:off x="1187970" y="1665890"/>
            <a:ext cx="6794637" cy="84608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17" name="Google Shape;117;p10"/>
          <p:cNvSpPr txBox="1"/>
          <p:nvPr/>
        </p:nvSpPr>
        <p:spPr>
          <a:xfrm>
            <a:off x="407875" y="738199"/>
            <a:ext cx="6663298"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 RADIAL</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degradado o gradiente radial se define en formas circulares comenzando desde el centro del espacio contenedor. Se utiliza la función </a:t>
            </a:r>
            <a:r>
              <a:rPr b="1" lang="es-PE" sz="1600">
                <a:solidFill>
                  <a:srgbClr val="262626"/>
                </a:solidFill>
                <a:latin typeface="Calibri"/>
                <a:ea typeface="Calibri"/>
                <a:cs typeface="Calibri"/>
                <a:sym typeface="Calibri"/>
              </a:rPr>
              <a:t>radial-gradient</a:t>
            </a:r>
            <a:r>
              <a:rPr lang="es-PE" sz="1600">
                <a:solidFill>
                  <a:srgbClr val="262626"/>
                </a:solidFill>
                <a:latin typeface="Calibri"/>
                <a:ea typeface="Calibri"/>
                <a:cs typeface="Calibri"/>
                <a:sym typeface="Calibri"/>
              </a:rPr>
              <a:t>.</a:t>
            </a:r>
            <a:endParaRPr/>
          </a:p>
        </p:txBody>
      </p:sp>
      <p:sp>
        <p:nvSpPr>
          <p:cNvPr id="118" name="Google Shape;118;p1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sp>
        <p:nvSpPr>
          <p:cNvPr id="119" name="Google Shape;119;p10"/>
          <p:cNvSpPr txBox="1"/>
          <p:nvPr/>
        </p:nvSpPr>
        <p:spPr>
          <a:xfrm>
            <a:off x="1261865" y="1725136"/>
            <a:ext cx="6663298"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background</a:t>
            </a:r>
            <a:r>
              <a:rPr b="0" lang="es-PE" sz="1400">
                <a:solidFill>
                  <a:srgbClr val="D4D4D4"/>
                </a:solidFill>
                <a:latin typeface="Consolas"/>
                <a:ea typeface="Consolas"/>
                <a:cs typeface="Consolas"/>
                <a:sym typeface="Consolas"/>
              </a:rPr>
              <a:t>: </a:t>
            </a:r>
            <a:r>
              <a:rPr b="0" lang="es-PE" sz="1400">
                <a:solidFill>
                  <a:srgbClr val="DCDCAA"/>
                </a:solidFill>
                <a:latin typeface="Consolas"/>
                <a:ea typeface="Consolas"/>
                <a:cs typeface="Consolas"/>
                <a:sym typeface="Consolas"/>
              </a:rPr>
              <a:t>radial-gradient</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blue</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white</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
        <p:nvSpPr>
          <p:cNvPr id="120" name="Google Shape;120;p10"/>
          <p:cNvSpPr txBox="1"/>
          <p:nvPr/>
        </p:nvSpPr>
        <p:spPr>
          <a:xfrm>
            <a:off x="407875" y="2636390"/>
            <a:ext cx="8146190" cy="1477328"/>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anterior, podemos notar que no se ha indicado una dirección, tan solo los colores base para el degradado.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Por defecto, el degradado se presenta en una forma elíptica partiendo desde el centro con el primer color indicado.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posible definir una forma para el degradado, pudiendo tomar los valores </a:t>
            </a:r>
            <a:r>
              <a:rPr i="1" lang="es-PE" sz="1600">
                <a:solidFill>
                  <a:srgbClr val="262626"/>
                </a:solidFill>
                <a:latin typeface="Calibri"/>
                <a:ea typeface="Calibri"/>
                <a:cs typeface="Calibri"/>
                <a:sym typeface="Calibri"/>
              </a:rPr>
              <a:t>ellipse</a:t>
            </a:r>
            <a:r>
              <a:rPr lang="es-PE" sz="1600">
                <a:solidFill>
                  <a:srgbClr val="262626"/>
                </a:solidFill>
                <a:latin typeface="Calibri"/>
                <a:ea typeface="Calibri"/>
                <a:cs typeface="Calibri"/>
                <a:sym typeface="Calibri"/>
              </a:rPr>
              <a:t> (elipse) o </a:t>
            </a:r>
            <a:r>
              <a:rPr i="1" lang="es-PE" sz="1600">
                <a:solidFill>
                  <a:srgbClr val="262626"/>
                </a:solidFill>
                <a:latin typeface="Calibri"/>
                <a:ea typeface="Calibri"/>
                <a:cs typeface="Calibri"/>
                <a:sym typeface="Calibri"/>
              </a:rPr>
              <a:t>circle</a:t>
            </a:r>
            <a:r>
              <a:rPr lang="es-PE" sz="1600">
                <a:solidFill>
                  <a:srgbClr val="262626"/>
                </a:solidFill>
                <a:latin typeface="Calibri"/>
                <a:ea typeface="Calibri"/>
                <a:cs typeface="Calibri"/>
                <a:sym typeface="Calibri"/>
              </a:rPr>
              <a:t> (círculo).</a:t>
            </a:r>
            <a:endParaRPr/>
          </a:p>
        </p:txBody>
      </p:sp>
      <p:sp>
        <p:nvSpPr>
          <p:cNvPr id="121" name="Google Shape;121;p10"/>
          <p:cNvSpPr txBox="1"/>
          <p:nvPr/>
        </p:nvSpPr>
        <p:spPr>
          <a:xfrm>
            <a:off x="1240350" y="4308847"/>
            <a:ext cx="6663298"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background</a:t>
            </a:r>
            <a:r>
              <a:rPr b="0" lang="es-PE" sz="1400">
                <a:solidFill>
                  <a:srgbClr val="D4D4D4"/>
                </a:solidFill>
                <a:latin typeface="Consolas"/>
                <a:ea typeface="Consolas"/>
                <a:cs typeface="Consolas"/>
                <a:sym typeface="Consolas"/>
              </a:rPr>
              <a:t>: </a:t>
            </a:r>
            <a:r>
              <a:rPr b="0" lang="es-PE" sz="1400">
                <a:solidFill>
                  <a:srgbClr val="DCDCAA"/>
                </a:solidFill>
                <a:latin typeface="Consolas"/>
                <a:ea typeface="Consolas"/>
                <a:cs typeface="Consolas"/>
                <a:sym typeface="Consolas"/>
              </a:rPr>
              <a:t>radial-gradient</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circle</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green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white</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1"/>
          <p:cNvSpPr/>
          <p:nvPr/>
        </p:nvSpPr>
        <p:spPr>
          <a:xfrm>
            <a:off x="565355" y="4367424"/>
            <a:ext cx="8264013" cy="76051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28" name="Google Shape;128;p11"/>
          <p:cNvSpPr/>
          <p:nvPr/>
        </p:nvSpPr>
        <p:spPr>
          <a:xfrm>
            <a:off x="1307683" y="2974354"/>
            <a:ext cx="6794637" cy="76051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29" name="Google Shape;129;p11"/>
          <p:cNvSpPr/>
          <p:nvPr/>
        </p:nvSpPr>
        <p:spPr>
          <a:xfrm>
            <a:off x="1307684" y="1540902"/>
            <a:ext cx="6794637" cy="78713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30" name="Google Shape;130;p11"/>
          <p:cNvSpPr txBox="1"/>
          <p:nvPr/>
        </p:nvSpPr>
        <p:spPr>
          <a:xfrm>
            <a:off x="407875" y="838397"/>
            <a:ext cx="5434770"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 RADIAL</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posible indicar un tamaño para el gradiente.</a:t>
            </a:r>
            <a:endParaRPr/>
          </a:p>
        </p:txBody>
      </p:sp>
      <p:sp>
        <p:nvSpPr>
          <p:cNvPr id="131" name="Google Shape;131;p1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sp>
        <p:nvSpPr>
          <p:cNvPr id="132" name="Google Shape;132;p11"/>
          <p:cNvSpPr txBox="1"/>
          <p:nvPr/>
        </p:nvSpPr>
        <p:spPr>
          <a:xfrm>
            <a:off x="1373353" y="1612644"/>
            <a:ext cx="6663298"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radial-gradient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circle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50px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red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133" name="Google Shape;133;p11"/>
          <p:cNvSpPr txBox="1"/>
          <p:nvPr/>
        </p:nvSpPr>
        <p:spPr>
          <a:xfrm>
            <a:off x="407875" y="2620010"/>
            <a:ext cx="7204493"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igual que los degradados lineales, puede especificarse varios colores intermedios.</a:t>
            </a:r>
            <a:endParaRPr/>
          </a:p>
        </p:txBody>
      </p:sp>
      <p:sp>
        <p:nvSpPr>
          <p:cNvPr id="134" name="Google Shape;134;p11"/>
          <p:cNvSpPr txBox="1"/>
          <p:nvPr/>
        </p:nvSpPr>
        <p:spPr>
          <a:xfrm>
            <a:off x="1373355" y="3024924"/>
            <a:ext cx="6663298"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radial-gradient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circle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blue</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#00ffea</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135" name="Google Shape;135;p11"/>
          <p:cNvSpPr txBox="1"/>
          <p:nvPr/>
        </p:nvSpPr>
        <p:spPr>
          <a:xfrm>
            <a:off x="376980" y="4032290"/>
            <a:ext cx="5168763"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También podemos utilizar “</a:t>
            </a:r>
            <a:r>
              <a:rPr i="1" lang="es-PE" sz="1600">
                <a:solidFill>
                  <a:srgbClr val="262626"/>
                </a:solidFill>
                <a:latin typeface="Calibri"/>
                <a:ea typeface="Calibri"/>
                <a:cs typeface="Calibri"/>
                <a:sym typeface="Calibri"/>
              </a:rPr>
              <a:t>color stops</a:t>
            </a:r>
            <a:r>
              <a:rPr lang="es-PE" sz="1600">
                <a:solidFill>
                  <a:srgbClr val="262626"/>
                </a:solidFill>
                <a:latin typeface="Calibri"/>
                <a:ea typeface="Calibri"/>
                <a:cs typeface="Calibri"/>
                <a:sym typeface="Calibri"/>
              </a:rPr>
              <a:t>”.</a:t>
            </a:r>
            <a:endParaRPr/>
          </a:p>
        </p:txBody>
      </p:sp>
      <p:sp>
        <p:nvSpPr>
          <p:cNvPr id="136" name="Google Shape;136;p11"/>
          <p:cNvSpPr txBox="1"/>
          <p:nvPr/>
        </p:nvSpPr>
        <p:spPr>
          <a:xfrm>
            <a:off x="622830" y="4431660"/>
            <a:ext cx="8164347"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radial-gradient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circle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red</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25%</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#ff5100</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50%</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#fbff00</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75%</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p:nvPr/>
        </p:nvSpPr>
        <p:spPr>
          <a:xfrm>
            <a:off x="839639" y="3239811"/>
            <a:ext cx="7750531" cy="79648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43" name="Google Shape;143;p12"/>
          <p:cNvSpPr txBox="1"/>
          <p:nvPr/>
        </p:nvSpPr>
        <p:spPr>
          <a:xfrm>
            <a:off x="407875" y="826175"/>
            <a:ext cx="7750532" cy="203132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chemeClr val="dk1"/>
                </a:solidFill>
                <a:latin typeface="Calibri"/>
                <a:ea typeface="Calibri"/>
                <a:cs typeface="Calibri"/>
                <a:sym typeface="Calibri"/>
              </a:rPr>
              <a:t>DEGRADADO RADIAL</a:t>
            </a:r>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En el degradado radial, podemos especificar su forma y tamaño. Para esto último si bien es posible indicar un valor específico (en píxeles por ejemplo), también existen valores especiales:</a:t>
            </a:r>
            <a:endParaRPr/>
          </a:p>
          <a:p>
            <a:pPr indent="-260350" lvl="1" marL="754675" marR="0" rtl="0" algn="l">
              <a:spcBef>
                <a:spcPts val="0"/>
              </a:spcBef>
              <a:spcAft>
                <a:spcPts val="0"/>
              </a:spcAft>
              <a:buClr>
                <a:srgbClr val="0070C0"/>
              </a:buClr>
              <a:buSzPts val="400"/>
              <a:buFont typeface="Noto Sans Symbols"/>
              <a:buNone/>
            </a:pPr>
            <a:r>
              <a:t/>
            </a:r>
            <a:endParaRPr b="1" i="0" sz="400" u="none" cap="none" strike="noStrike">
              <a:solidFill>
                <a:schemeClr val="dk1"/>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farthest-corner:</a:t>
            </a:r>
            <a:r>
              <a:rPr b="0" i="0" lang="es-PE" sz="1600" u="none" cap="none" strike="noStrike">
                <a:solidFill>
                  <a:schemeClr val="dk1"/>
                </a:solidFill>
                <a:latin typeface="Calibri"/>
                <a:ea typeface="Calibri"/>
                <a:cs typeface="Calibri"/>
                <a:sym typeface="Calibri"/>
              </a:rPr>
              <a:t> se expande a ambos lados, intentando cubrir la esquina más lejana.</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farthest-side:</a:t>
            </a:r>
            <a:r>
              <a:rPr b="0" i="0" lang="es-PE" sz="1600" u="none" cap="none" strike="noStrike">
                <a:solidFill>
                  <a:schemeClr val="dk1"/>
                </a:solidFill>
                <a:latin typeface="Calibri"/>
                <a:ea typeface="Calibri"/>
                <a:cs typeface="Calibri"/>
                <a:sym typeface="Calibri"/>
              </a:rPr>
              <a:t> se expande hacia un solo lado, intentando cubrir el lado más lejano.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closest-corner:</a:t>
            </a:r>
            <a:r>
              <a:rPr b="0" i="0" lang="es-PE" sz="1600" u="none" cap="none" strike="noStrike">
                <a:solidFill>
                  <a:schemeClr val="dk1"/>
                </a:solidFill>
                <a:latin typeface="Calibri"/>
                <a:ea typeface="Calibri"/>
                <a:cs typeface="Calibri"/>
                <a:sym typeface="Calibri"/>
              </a:rPr>
              <a:t> intenta cubrir la esquina más cercana.</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closest-side:</a:t>
            </a:r>
            <a:r>
              <a:rPr b="0" i="0" lang="es-PE" sz="1600" u="none" cap="none" strike="noStrike">
                <a:solidFill>
                  <a:schemeClr val="dk1"/>
                </a:solidFill>
                <a:latin typeface="Calibri"/>
                <a:ea typeface="Calibri"/>
                <a:cs typeface="Calibri"/>
                <a:sym typeface="Calibri"/>
              </a:rPr>
              <a:t> intenta cubrir el lado más cercano.</a:t>
            </a:r>
            <a:endParaRPr/>
          </a:p>
        </p:txBody>
      </p:sp>
      <p:sp>
        <p:nvSpPr>
          <p:cNvPr id="144" name="Google Shape;144;p1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sp>
        <p:nvSpPr>
          <p:cNvPr id="145" name="Google Shape;145;p12"/>
          <p:cNvSpPr txBox="1"/>
          <p:nvPr/>
        </p:nvSpPr>
        <p:spPr>
          <a:xfrm>
            <a:off x="908025" y="3311978"/>
            <a:ext cx="7600692"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radial-gradient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circle</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farthest-corner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blue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25%</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#00ffea</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75%</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3"/>
          <p:cNvSpPr txBox="1"/>
          <p:nvPr/>
        </p:nvSpPr>
        <p:spPr>
          <a:xfrm>
            <a:off x="407875" y="786649"/>
            <a:ext cx="3823991"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 RADIAL</a:t>
            </a:r>
            <a:endParaRPr/>
          </a:p>
        </p:txBody>
      </p:sp>
      <p:sp>
        <p:nvSpPr>
          <p:cNvPr id="152" name="Google Shape;152;p1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sp>
        <p:nvSpPr>
          <p:cNvPr id="153" name="Google Shape;153;p13"/>
          <p:cNvSpPr txBox="1"/>
          <p:nvPr/>
        </p:nvSpPr>
        <p:spPr>
          <a:xfrm>
            <a:off x="407875" y="1289350"/>
            <a:ext cx="6978877" cy="1046440"/>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Así como podemos especificar la forma y tamaño del degradado, podemos hacer lo mismo con su ubicación. </a:t>
            </a:r>
            <a:endParaRPr/>
          </a:p>
          <a:p>
            <a:pPr indent="-142875" lvl="0" marL="180000" marR="0" rtl="0" algn="l">
              <a:spcBef>
                <a:spcPts val="0"/>
              </a:spcBef>
              <a:spcAft>
                <a:spcPts val="0"/>
              </a:spcAft>
              <a:buClr>
                <a:schemeClr val="dk1"/>
              </a:buClr>
              <a:buSzPts val="400"/>
              <a:buFont typeface="Arial"/>
              <a:buNone/>
            </a:pPr>
            <a:r>
              <a:t/>
            </a:r>
            <a:endParaRPr sz="4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ello se utilizan los valores: </a:t>
            </a:r>
            <a:r>
              <a:rPr i="1" lang="es-PE" sz="1600">
                <a:solidFill>
                  <a:srgbClr val="262626"/>
                </a:solidFill>
                <a:latin typeface="Calibri"/>
                <a:ea typeface="Calibri"/>
                <a:cs typeface="Calibri"/>
                <a:sym typeface="Calibri"/>
              </a:rPr>
              <a:t>center</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top</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left</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right</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bottom</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top left</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top right</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bottom left</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bottom right</a:t>
            </a:r>
            <a:r>
              <a:rPr lang="es-PE" sz="1600">
                <a:solidFill>
                  <a:srgbClr val="262626"/>
                </a:solidFill>
                <a:latin typeface="Calibri"/>
                <a:ea typeface="Calibri"/>
                <a:cs typeface="Calibri"/>
                <a:sym typeface="Calibri"/>
              </a:rPr>
              <a:t>.</a:t>
            </a:r>
            <a:endParaRPr sz="1600">
              <a:solidFill>
                <a:srgbClr val="262626"/>
              </a:solidFill>
              <a:latin typeface="Calibri"/>
              <a:ea typeface="Calibri"/>
              <a:cs typeface="Calibri"/>
              <a:sym typeface="Calibri"/>
            </a:endParaRPr>
          </a:p>
        </p:txBody>
      </p:sp>
      <p:sp>
        <p:nvSpPr>
          <p:cNvPr id="154" name="Google Shape;154;p13"/>
          <p:cNvSpPr/>
          <p:nvPr/>
        </p:nvSpPr>
        <p:spPr>
          <a:xfrm>
            <a:off x="932175" y="2676393"/>
            <a:ext cx="7750531" cy="79648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55" name="Google Shape;155;p13"/>
          <p:cNvSpPr txBox="1"/>
          <p:nvPr/>
        </p:nvSpPr>
        <p:spPr>
          <a:xfrm>
            <a:off x="1007640" y="2751467"/>
            <a:ext cx="7599600"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radial-gradient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circle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200px</a:t>
            </a:r>
            <a:r>
              <a:rPr b="0" lang="es-PE" sz="1200">
                <a:solidFill>
                  <a:srgbClr val="D4D4D4"/>
                </a:solidFill>
                <a:latin typeface="Consolas"/>
                <a:ea typeface="Consolas"/>
                <a:cs typeface="Consolas"/>
                <a:sym typeface="Consolas"/>
              </a:rPr>
              <a:t> at </a:t>
            </a:r>
            <a:r>
              <a:rPr b="0" lang="es-PE" sz="1200">
                <a:solidFill>
                  <a:srgbClr val="CE9178"/>
                </a:solidFill>
                <a:latin typeface="Consolas"/>
                <a:ea typeface="Consolas"/>
                <a:cs typeface="Consolas"/>
                <a:sym typeface="Consolas"/>
              </a:rPr>
              <a:t>right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blue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25%</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#00ffea</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75%</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s-PE" sz="1200">
                <a:solidFill>
                  <a:srgbClr val="D4D4D4"/>
                </a:solidFill>
                <a:latin typeface="Consolas"/>
                <a:ea typeface="Consolas"/>
                <a:cs typeface="Consolas"/>
                <a:sym typeface="Consolas"/>
              </a:rPr>
              <a:t>}</a:t>
            </a:r>
            <a:endParaRPr b="0" sz="1200">
              <a:solidFill>
                <a:srgbClr val="D4D4D4"/>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4"/>
          <p:cNvSpPr txBox="1"/>
          <p:nvPr/>
        </p:nvSpPr>
        <p:spPr>
          <a:xfrm>
            <a:off x="407875" y="958091"/>
            <a:ext cx="3766961"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 RADIAL</a:t>
            </a:r>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los ejemplos anteriores se verán de la siguiente manera:</a:t>
            </a:r>
            <a:endParaRPr/>
          </a:p>
        </p:txBody>
      </p:sp>
      <p:sp>
        <p:nvSpPr>
          <p:cNvPr id="162" name="Google Shape;162;p1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pic>
        <p:nvPicPr>
          <p:cNvPr id="163" name="Google Shape;163;p14"/>
          <p:cNvPicPr preferRelativeResize="0"/>
          <p:nvPr/>
        </p:nvPicPr>
        <p:blipFill rotWithShape="1">
          <a:blip r:embed="rId3">
            <a:alphaModFix/>
          </a:blip>
          <a:srcRect b="0" l="0" r="0" t="0"/>
          <a:stretch/>
        </p:blipFill>
        <p:spPr>
          <a:xfrm>
            <a:off x="5099125" y="556216"/>
            <a:ext cx="2513243" cy="4602567"/>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5"/>
          <p:cNvSpPr/>
          <p:nvPr/>
        </p:nvSpPr>
        <p:spPr>
          <a:xfrm>
            <a:off x="858982" y="4123768"/>
            <a:ext cx="7777018" cy="79648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70" name="Google Shape;170;p15"/>
          <p:cNvSpPr/>
          <p:nvPr/>
        </p:nvSpPr>
        <p:spPr>
          <a:xfrm>
            <a:off x="1173017" y="2061020"/>
            <a:ext cx="6807201" cy="79648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71" name="Google Shape;171;p15"/>
          <p:cNvSpPr txBox="1"/>
          <p:nvPr/>
        </p:nvSpPr>
        <p:spPr>
          <a:xfrm>
            <a:off x="407875" y="794752"/>
            <a:ext cx="7392308" cy="104644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DEGRADADOS REPETITIVOS</a:t>
            </a:r>
            <a:endParaRPr/>
          </a:p>
          <a:p>
            <a:pPr indent="0" lvl="0" marL="11725" marR="0" rtl="0" algn="l">
              <a:spcBef>
                <a:spcPts val="0"/>
              </a:spcBef>
              <a:spcAft>
                <a:spcPts val="0"/>
              </a:spcAft>
              <a:buNone/>
            </a:pPr>
            <a:r>
              <a:t/>
            </a:r>
            <a:endParaRPr b="1" sz="4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 lo que se quiere es obtener un patrón repetitivo de un degradado, podemos emplear las funciones </a:t>
            </a:r>
            <a:r>
              <a:rPr b="1" lang="es-PE" sz="1600">
                <a:solidFill>
                  <a:srgbClr val="262626"/>
                </a:solidFill>
                <a:latin typeface="Calibri"/>
                <a:ea typeface="Calibri"/>
                <a:cs typeface="Calibri"/>
                <a:sym typeface="Calibri"/>
              </a:rPr>
              <a:t>repeating-linear-gradient</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repeating-radial-gradient</a:t>
            </a:r>
            <a:r>
              <a:rPr lang="es-PE" sz="1600">
                <a:solidFill>
                  <a:srgbClr val="262626"/>
                </a:solidFill>
                <a:latin typeface="Calibri"/>
                <a:ea typeface="Calibri"/>
                <a:cs typeface="Calibri"/>
                <a:sym typeface="Calibri"/>
              </a:rPr>
              <a:t> para lograr este efecto partiendo de las definiciones de degradados anteriores</a:t>
            </a:r>
            <a:endParaRPr/>
          </a:p>
        </p:txBody>
      </p:sp>
      <p:sp>
        <p:nvSpPr>
          <p:cNvPr id="172" name="Google Shape;172;p1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sp>
        <p:nvSpPr>
          <p:cNvPr id="173" name="Google Shape;173;p15"/>
          <p:cNvSpPr txBox="1"/>
          <p:nvPr/>
        </p:nvSpPr>
        <p:spPr>
          <a:xfrm>
            <a:off x="1240351" y="2136094"/>
            <a:ext cx="6663298"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repeating-linear-gradient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blue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#00ffea</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20%</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30%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174" name="Google Shape;174;p15"/>
          <p:cNvSpPr txBox="1"/>
          <p:nvPr/>
        </p:nvSpPr>
        <p:spPr>
          <a:xfrm>
            <a:off x="407875" y="2990819"/>
            <a:ext cx="7392308" cy="80021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Estas funciones utilizan las mismas definiciones que las funciones originales, pero permiten que el patrón del degradado se repita en el espacio en el que ha sido definido.</a:t>
            </a:r>
            <a:endParaRPr/>
          </a:p>
          <a:p>
            <a:pPr indent="-142875" lvl="0" marL="180000" marR="0" rtl="0" algn="l">
              <a:spcBef>
                <a:spcPts val="0"/>
              </a:spcBef>
              <a:spcAft>
                <a:spcPts val="0"/>
              </a:spcAft>
              <a:buClr>
                <a:schemeClr val="dk1"/>
              </a:buClr>
              <a:buSzPts val="400"/>
              <a:buFont typeface="Arial"/>
              <a:buNone/>
            </a:pPr>
            <a:r>
              <a:t/>
            </a:r>
            <a:endParaRPr sz="4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Esto permite lograr patrones interesantes que pueden usarse como fondo.</a:t>
            </a:r>
            <a:endParaRPr/>
          </a:p>
        </p:txBody>
      </p:sp>
      <p:sp>
        <p:nvSpPr>
          <p:cNvPr id="175" name="Google Shape;175;p15"/>
          <p:cNvSpPr txBox="1"/>
          <p:nvPr/>
        </p:nvSpPr>
        <p:spPr>
          <a:xfrm>
            <a:off x="936722" y="4188860"/>
            <a:ext cx="7615646"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repeating-linear-gradient</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45deg</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red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red</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6"/>
          <p:cNvSpPr/>
          <p:nvPr/>
        </p:nvSpPr>
        <p:spPr>
          <a:xfrm>
            <a:off x="965199" y="4156824"/>
            <a:ext cx="7776929" cy="99056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82" name="Google Shape;182;p16"/>
          <p:cNvSpPr/>
          <p:nvPr/>
        </p:nvSpPr>
        <p:spPr>
          <a:xfrm>
            <a:off x="1168400" y="1688773"/>
            <a:ext cx="6788246" cy="77040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83" name="Google Shape;183;p16"/>
          <p:cNvSpPr txBox="1"/>
          <p:nvPr/>
        </p:nvSpPr>
        <p:spPr>
          <a:xfrm>
            <a:off x="407875" y="787767"/>
            <a:ext cx="7036615"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DEGRADADOS REPETITIVOS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lograr los efectos que se desean, debemos tener en cuenta que es recomendable utilizar los tamaños o “color stops”.</a:t>
            </a:r>
            <a:endParaRPr/>
          </a:p>
        </p:txBody>
      </p:sp>
      <p:sp>
        <p:nvSpPr>
          <p:cNvPr id="184" name="Google Shape;184;p1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sp>
        <p:nvSpPr>
          <p:cNvPr id="185" name="Google Shape;185;p16"/>
          <p:cNvSpPr txBox="1"/>
          <p:nvPr/>
        </p:nvSpPr>
        <p:spPr>
          <a:xfrm>
            <a:off x="1231114" y="1754611"/>
            <a:ext cx="6663298"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repeating-radial-gradient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blue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#00ffea</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20%</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30%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186" name="Google Shape;186;p16"/>
          <p:cNvSpPr txBox="1"/>
          <p:nvPr/>
        </p:nvSpPr>
        <p:spPr>
          <a:xfrm>
            <a:off x="407875" y="2690580"/>
            <a:ext cx="8202750" cy="1292662"/>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anterior tendremos una repetición que sigue el siguiente patrón de tamaños:</a:t>
            </a:r>
            <a:endParaRPr/>
          </a:p>
          <a:p>
            <a:pPr indent="-285749" lvl="1" marL="540000"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Primera repetición: azul de 0 a 10%, #00ffea de 10% a 20%, blanco de 20% a 30%.</a:t>
            </a:r>
            <a:endParaRPr/>
          </a:p>
          <a:p>
            <a:pPr indent="-285749" lvl="1" marL="540000"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Segunda repetición: azul de 30% a 40%, #00ffea de 40% a 50%, blanco de 50% a 60%.</a:t>
            </a:r>
            <a:endParaRPr/>
          </a:p>
          <a:p>
            <a:pPr indent="-142875" lvl="0" marL="180000" marR="0" rtl="0" algn="l">
              <a:spcBef>
                <a:spcPts val="0"/>
              </a:spcBef>
              <a:spcAft>
                <a:spcPts val="0"/>
              </a:spcAft>
              <a:buClr>
                <a:schemeClr val="dk1"/>
              </a:buClr>
              <a:buSzPts val="400"/>
              <a:buFont typeface="Arial"/>
              <a:buNone/>
            </a:pPr>
            <a:r>
              <a:t/>
            </a:r>
            <a:endParaRPr sz="4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repeticiones permiten definir patrones que en anteriores versiones de HTML y CSS solo se podían lograr con imágenes.</a:t>
            </a:r>
            <a:endParaRPr/>
          </a:p>
        </p:txBody>
      </p:sp>
      <p:sp>
        <p:nvSpPr>
          <p:cNvPr id="187" name="Google Shape;187;p16"/>
          <p:cNvSpPr txBox="1"/>
          <p:nvPr/>
        </p:nvSpPr>
        <p:spPr>
          <a:xfrm>
            <a:off x="1045840" y="4236608"/>
            <a:ext cx="7615646" cy="83099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 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repeating-radial-gradient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circle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50px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black</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black</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7"/>
          <p:cNvSpPr txBox="1"/>
          <p:nvPr/>
        </p:nvSpPr>
        <p:spPr>
          <a:xfrm>
            <a:off x="407875" y="964110"/>
            <a:ext cx="6579415"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 REPETITIVOS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los ejemplos anteriores se verán de la siguiente manera:</a:t>
            </a:r>
            <a:endParaRPr/>
          </a:p>
        </p:txBody>
      </p:sp>
      <p:sp>
        <p:nvSpPr>
          <p:cNvPr id="194" name="Google Shape;194;p1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pic>
        <p:nvPicPr>
          <p:cNvPr id="195" name="Google Shape;195;p17"/>
          <p:cNvPicPr preferRelativeResize="0"/>
          <p:nvPr/>
        </p:nvPicPr>
        <p:blipFill rotWithShape="1">
          <a:blip r:embed="rId3">
            <a:alphaModFix/>
          </a:blip>
          <a:srcRect b="0" l="0" r="0" t="0"/>
          <a:stretch/>
        </p:blipFill>
        <p:spPr>
          <a:xfrm>
            <a:off x="2971581" y="1606191"/>
            <a:ext cx="3200837" cy="3370929"/>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8"/>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18"/>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IMÁGENES SVG</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nvSpPr>
        <p:spPr>
          <a:xfrm>
            <a:off x="407874" y="821372"/>
            <a:ext cx="8418625" cy="295465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SVG</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Existen dos tipos de imágenes en la web:</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Imágenes raster </a:t>
            </a:r>
            <a:r>
              <a:rPr b="0" i="0" lang="es-PE" sz="1600" u="none" cap="none" strike="noStrike">
                <a:solidFill>
                  <a:schemeClr val="dk1"/>
                </a:solidFill>
                <a:latin typeface="Calibri"/>
                <a:ea typeface="Calibri"/>
                <a:cs typeface="Calibri"/>
                <a:sym typeface="Calibri"/>
              </a:rPr>
              <a:t>(raster images): se definen mediante una cuadrícula de píxeles. Aquí encontramos los formatos más conocidos como JPG, PNG o GIF.</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Imágenes vectoriales </a:t>
            </a:r>
            <a:r>
              <a:rPr b="0" i="0" lang="es-PE" sz="1600" u="none" cap="none" strike="noStrike">
                <a:solidFill>
                  <a:schemeClr val="dk1"/>
                </a:solidFill>
                <a:latin typeface="Calibri"/>
                <a:ea typeface="Calibri"/>
                <a:cs typeface="Calibri"/>
                <a:sym typeface="Calibri"/>
              </a:rPr>
              <a:t>(vector images): se definen mediante algoritmos. Contienen definiciones de formas y rutas que el computador utiliza para definir la forma final de la imagen.</a:t>
            </a:r>
            <a:endParaRPr/>
          </a:p>
          <a:p>
            <a:pPr indent="-66675" lvl="1" marL="637200" marR="0" rtl="0" algn="l">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SVG</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Scalable Vector Graphics</a:t>
            </a:r>
            <a:r>
              <a:rPr lang="es-PE" sz="1600">
                <a:solidFill>
                  <a:srgbClr val="262626"/>
                </a:solidFill>
                <a:latin typeface="Calibri"/>
                <a:ea typeface="Calibri"/>
                <a:cs typeface="Calibri"/>
                <a:sym typeface="Calibri"/>
              </a:rPr>
              <a:t>) es un lenguaje de marcado en XML para describir imágenes vectoriales.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SVG utiliza elementos que describen las formas que se desean mostrar en la imagen.</a:t>
            </a:r>
            <a:endParaRPr/>
          </a:p>
        </p:txBody>
      </p:sp>
      <p:sp>
        <p:nvSpPr>
          <p:cNvPr id="209" name="Google Shape;209;p1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IMÁGENES SVG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INTRODUCCIÓN</a:t>
            </a:r>
            <a:endParaRPr/>
          </a:p>
        </p:txBody>
      </p:sp>
      <p:sp>
        <p:nvSpPr>
          <p:cNvPr id="44" name="Google Shape;44;p2"/>
          <p:cNvSpPr txBox="1"/>
          <p:nvPr/>
        </p:nvSpPr>
        <p:spPr>
          <a:xfrm>
            <a:off x="522595" y="810908"/>
            <a:ext cx="7836314" cy="433965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400">
                <a:solidFill>
                  <a:schemeClr val="dk1"/>
                </a:solidFill>
                <a:latin typeface="Calibri"/>
                <a:ea typeface="Calibri"/>
                <a:cs typeface="Calibri"/>
                <a:sym typeface="Calibri"/>
              </a:rPr>
              <a:t>Al desarrollar nuestro sitio web es recomendable tener en cuentas </a:t>
            </a:r>
            <a:br>
              <a:rPr lang="es-PE" sz="1400">
                <a:solidFill>
                  <a:schemeClr val="dk1"/>
                </a:solidFill>
                <a:latin typeface="Calibri"/>
                <a:ea typeface="Calibri"/>
                <a:cs typeface="Calibri"/>
                <a:sym typeface="Calibri"/>
              </a:rPr>
            </a:br>
            <a:r>
              <a:rPr lang="es-PE" sz="1400">
                <a:solidFill>
                  <a:schemeClr val="dk1"/>
                </a:solidFill>
                <a:latin typeface="Calibri"/>
                <a:ea typeface="Calibri"/>
                <a:cs typeface="Calibri"/>
                <a:sym typeface="Calibri"/>
              </a:rPr>
              <a:t>algunas características avanzadas para el desarrollo de las páginas web a fin de darle un acabado más interesante y llamativo que logra mejorar la experiencia del usuario.</a:t>
            </a:r>
            <a:endParaRPr/>
          </a:p>
          <a:p>
            <a:pPr indent="0" lvl="0" marL="11725"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11725" marR="0" rtl="0" algn="l">
              <a:spcBef>
                <a:spcPts val="0"/>
              </a:spcBef>
              <a:spcAft>
                <a:spcPts val="0"/>
              </a:spcAft>
              <a:buNone/>
            </a:pPr>
            <a:r>
              <a:rPr lang="es-PE" sz="1400">
                <a:solidFill>
                  <a:srgbClr val="262626"/>
                </a:solidFill>
                <a:latin typeface="Calibri"/>
                <a:ea typeface="Calibri"/>
                <a:cs typeface="Calibri"/>
                <a:sym typeface="Calibri"/>
              </a:rPr>
              <a:t>Distribuir elementos en una página es una de las principales utilidades que tiene CSS. Con Grid tenemos un mecanismo sencillo para posicionar elementos en dos dimensiones.</a:t>
            </a:r>
            <a:endParaRPr/>
          </a:p>
          <a:p>
            <a:pPr indent="0" lvl="0" marL="11725"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11725" marR="0" rtl="0" algn="l">
              <a:spcBef>
                <a:spcPts val="0"/>
              </a:spcBef>
              <a:spcAft>
                <a:spcPts val="0"/>
              </a:spcAft>
              <a:buNone/>
            </a:pPr>
            <a:r>
              <a:rPr lang="es-PE" sz="1400">
                <a:solidFill>
                  <a:schemeClr val="dk1"/>
                </a:solidFill>
                <a:latin typeface="Calibri"/>
                <a:ea typeface="Calibri"/>
                <a:cs typeface="Calibri"/>
                <a:sym typeface="Calibri"/>
              </a:rPr>
              <a:t>Por ello, durante esta sesión:</a:t>
            </a:r>
            <a:endParaRPr/>
          </a:p>
          <a:p>
            <a:pPr indent="-285750" lvl="1" marL="293687" marR="0" rtl="0" algn="l">
              <a:spcBef>
                <a:spcPts val="0"/>
              </a:spcBef>
              <a:spcAft>
                <a:spcPts val="0"/>
              </a:spcAft>
              <a:buClr>
                <a:schemeClr val="dk1"/>
              </a:buClr>
              <a:buSzPts val="1400"/>
              <a:buFont typeface="Arial"/>
              <a:buChar char="•"/>
            </a:pPr>
            <a:r>
              <a:rPr b="1" i="0" lang="es-PE" sz="1400" u="none" cap="none" strike="noStrike">
                <a:solidFill>
                  <a:schemeClr val="dk1"/>
                </a:solidFill>
                <a:latin typeface="Calibri"/>
                <a:ea typeface="Calibri"/>
                <a:cs typeface="Calibri"/>
                <a:sym typeface="Calibri"/>
              </a:rPr>
              <a:t>Agregarás</a:t>
            </a:r>
            <a:r>
              <a:rPr b="0" i="0" lang="es-PE" sz="1400" u="none" cap="none" strike="noStrike">
                <a:solidFill>
                  <a:schemeClr val="dk1"/>
                </a:solidFill>
                <a:latin typeface="Calibri"/>
                <a:ea typeface="Calibri"/>
                <a:cs typeface="Calibri"/>
                <a:sym typeface="Calibri"/>
              </a:rPr>
              <a:t> mapas para mejorar la navegación en el sitio web.</a:t>
            </a:r>
            <a:endParaRPr/>
          </a:p>
          <a:p>
            <a:pPr indent="-285750" lvl="1" marL="293687" marR="0" rtl="0" algn="l">
              <a:spcBef>
                <a:spcPts val="0"/>
              </a:spcBef>
              <a:spcAft>
                <a:spcPts val="0"/>
              </a:spcAft>
              <a:buClr>
                <a:schemeClr val="dk1"/>
              </a:buClr>
              <a:buSzPts val="1400"/>
              <a:buFont typeface="Arial"/>
              <a:buChar char="•"/>
            </a:pPr>
            <a:r>
              <a:rPr b="1" i="0" lang="es-PE" sz="1400" u="none" cap="none" strike="noStrike">
                <a:solidFill>
                  <a:schemeClr val="dk1"/>
                </a:solidFill>
                <a:latin typeface="Calibri"/>
                <a:ea typeface="Calibri"/>
                <a:cs typeface="Calibri"/>
                <a:sym typeface="Calibri"/>
              </a:rPr>
              <a:t>Incorporarás</a:t>
            </a:r>
            <a:r>
              <a:rPr b="0" i="0" lang="es-PE" sz="1400" u="none" cap="none" strike="noStrike">
                <a:solidFill>
                  <a:schemeClr val="dk1"/>
                </a:solidFill>
                <a:latin typeface="Calibri"/>
                <a:ea typeface="Calibri"/>
                <a:cs typeface="Calibri"/>
                <a:sym typeface="Calibri"/>
              </a:rPr>
              <a:t> funcionalidades visuales avanzadas como degradados, imágenes SVG y columnas.</a:t>
            </a:r>
            <a:endParaRPr/>
          </a:p>
          <a:p>
            <a:pPr indent="-285750" lvl="1" marL="293687" marR="0" rtl="0" algn="l">
              <a:spcBef>
                <a:spcPts val="0"/>
              </a:spcBef>
              <a:spcAft>
                <a:spcPts val="0"/>
              </a:spcAft>
              <a:buClr>
                <a:schemeClr val="dk1"/>
              </a:buClr>
              <a:buSzPts val="1400"/>
              <a:buFont typeface="Arial"/>
              <a:buChar char="•"/>
            </a:pPr>
            <a:r>
              <a:rPr b="1" i="0" lang="es-PE" sz="1400" u="none" cap="none" strike="noStrike">
                <a:solidFill>
                  <a:schemeClr val="dk1"/>
                </a:solidFill>
                <a:latin typeface="Calibri"/>
                <a:ea typeface="Calibri"/>
                <a:cs typeface="Calibri"/>
                <a:sym typeface="Calibri"/>
              </a:rPr>
              <a:t>Mejorarás</a:t>
            </a:r>
            <a:r>
              <a:rPr b="0" i="0" lang="es-PE" sz="1400" u="none" cap="none" strike="noStrike">
                <a:solidFill>
                  <a:schemeClr val="dk1"/>
                </a:solidFill>
                <a:latin typeface="Calibri"/>
                <a:ea typeface="Calibri"/>
                <a:cs typeface="Calibri"/>
                <a:sym typeface="Calibri"/>
              </a:rPr>
              <a:t> la identificación del sitio web con el uso del favicon.</a:t>
            </a:r>
            <a:endParaRPr/>
          </a:p>
          <a:p>
            <a:pPr indent="-285750" lvl="1" marL="293687" marR="0" rtl="0" algn="l">
              <a:spcBef>
                <a:spcPts val="0"/>
              </a:spcBef>
              <a:spcAft>
                <a:spcPts val="0"/>
              </a:spcAft>
              <a:buClr>
                <a:schemeClr val="dk1"/>
              </a:buClr>
              <a:buSzPts val="1400"/>
              <a:buFont typeface="Arial"/>
              <a:buChar char="•"/>
            </a:pPr>
            <a:r>
              <a:rPr b="1" i="0" lang="es-PE" sz="1400" u="none" cap="none" strike="noStrike">
                <a:solidFill>
                  <a:schemeClr val="dk1"/>
                </a:solidFill>
                <a:latin typeface="Calibri"/>
                <a:ea typeface="Calibri"/>
                <a:cs typeface="Calibri"/>
                <a:sym typeface="Calibri"/>
              </a:rPr>
              <a:t>Aprenderás</a:t>
            </a:r>
            <a:r>
              <a:rPr b="0" i="0" lang="es-PE" sz="1400" u="none" cap="none" strike="noStrike">
                <a:solidFill>
                  <a:schemeClr val="dk1"/>
                </a:solidFill>
                <a:latin typeface="Calibri"/>
                <a:ea typeface="Calibri"/>
                <a:cs typeface="Calibri"/>
                <a:sym typeface="Calibri"/>
              </a:rPr>
              <a:t> a incorporar fuentes de otras fuentes externas.</a:t>
            </a:r>
            <a:endParaRPr/>
          </a:p>
          <a:p>
            <a:pPr indent="-285750" lvl="1" marL="293687" marR="0" rtl="0" algn="l">
              <a:spcBef>
                <a:spcPts val="0"/>
              </a:spcBef>
              <a:spcAft>
                <a:spcPts val="0"/>
              </a:spcAft>
              <a:buClr>
                <a:schemeClr val="dk1"/>
              </a:buClr>
              <a:buSzPts val="1400"/>
              <a:buFont typeface="Arial"/>
              <a:buChar char="•"/>
            </a:pPr>
            <a:r>
              <a:rPr b="1" i="0" lang="es-PE" sz="1400" u="none" cap="none" strike="noStrike">
                <a:solidFill>
                  <a:schemeClr val="dk1"/>
                </a:solidFill>
                <a:latin typeface="Calibri"/>
                <a:ea typeface="Calibri"/>
                <a:cs typeface="Calibri"/>
                <a:sym typeface="Calibri"/>
              </a:rPr>
              <a:t>Conocerás</a:t>
            </a:r>
            <a:r>
              <a:rPr b="0" i="0" lang="es-PE" sz="1400" u="none" cap="none" strike="noStrike">
                <a:solidFill>
                  <a:schemeClr val="dk1"/>
                </a:solidFill>
                <a:latin typeface="Calibri"/>
                <a:ea typeface="Calibri"/>
                <a:cs typeface="Calibri"/>
                <a:sym typeface="Calibri"/>
              </a:rPr>
              <a:t> características avanzadas de CSS como las unidades relativas de texto y los selectores avanzados.</a:t>
            </a:r>
            <a:endParaRPr/>
          </a:p>
          <a:p>
            <a:pPr indent="-285750" lvl="1" marL="293687" marR="0" rtl="0" algn="l">
              <a:spcBef>
                <a:spcPts val="0"/>
              </a:spcBef>
              <a:spcAft>
                <a:spcPts val="0"/>
              </a:spcAft>
              <a:buClr>
                <a:schemeClr val="dk1"/>
              </a:buClr>
              <a:buSzPts val="1400"/>
              <a:buFont typeface="Arial"/>
              <a:buChar char="•"/>
            </a:pPr>
            <a:r>
              <a:rPr b="1" i="0" lang="es-PE" sz="1400" u="none" cap="none" strike="noStrike">
                <a:solidFill>
                  <a:schemeClr val="dk1"/>
                </a:solidFill>
                <a:latin typeface="Calibri"/>
                <a:ea typeface="Calibri"/>
                <a:cs typeface="Calibri"/>
                <a:sym typeface="Calibri"/>
              </a:rPr>
              <a:t>Aprenderás</a:t>
            </a:r>
            <a:r>
              <a:rPr b="0" i="0" lang="es-PE" sz="1400" u="none" cap="none" strike="noStrike">
                <a:solidFill>
                  <a:schemeClr val="dk1"/>
                </a:solidFill>
                <a:latin typeface="Calibri"/>
                <a:ea typeface="Calibri"/>
                <a:cs typeface="Calibri"/>
                <a:sym typeface="Calibri"/>
              </a:rPr>
              <a:t> algunas recomendaciones para la optimización del sitio web.</a:t>
            </a:r>
            <a:endParaRPr/>
          </a:p>
          <a:p>
            <a:pPr indent="-285750" lvl="1" marL="293687" marR="0" rtl="0" algn="l">
              <a:spcBef>
                <a:spcPts val="0"/>
              </a:spcBef>
              <a:spcAft>
                <a:spcPts val="0"/>
              </a:spcAft>
              <a:buClr>
                <a:schemeClr val="dk1"/>
              </a:buClr>
              <a:buSzPts val="1400"/>
              <a:buFont typeface="Arial"/>
              <a:buChar char="•"/>
            </a:pPr>
            <a:r>
              <a:rPr b="1" i="0" lang="es-PE" sz="1400" u="none" cap="none" strike="noStrike">
                <a:solidFill>
                  <a:schemeClr val="dk1"/>
                </a:solidFill>
                <a:latin typeface="Calibri"/>
                <a:ea typeface="Calibri"/>
                <a:cs typeface="Calibri"/>
                <a:sym typeface="Calibri"/>
              </a:rPr>
              <a:t>Aprenderás</a:t>
            </a:r>
            <a:r>
              <a:rPr b="0" i="0" lang="es-PE" sz="1400" u="none" cap="none" strike="noStrike">
                <a:solidFill>
                  <a:srgbClr val="262626"/>
                </a:solidFill>
                <a:latin typeface="Calibri"/>
                <a:ea typeface="Calibri"/>
                <a:cs typeface="Calibri"/>
                <a:sym typeface="Calibri"/>
              </a:rPr>
              <a:t> a elaborar contenido web empleando CSS Grid.</a:t>
            </a:r>
            <a:endParaRPr/>
          </a:p>
          <a:p>
            <a:pPr indent="-196850" lvl="1" marL="293687"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196850" lvl="1" marL="293687"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1" marL="7936"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0"/>
          <p:cNvSpPr txBox="1"/>
          <p:nvPr/>
        </p:nvSpPr>
        <p:spPr>
          <a:xfrm>
            <a:off x="407875" y="821941"/>
            <a:ext cx="4786425" cy="320087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VENTAJAS DE LAS IMÁGENES SVG</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de las más importantes ventajas es la escasa pérdida de calidad al modificar su tamaño, a diferencias de las imágenes raster cuya pérdida de calidad puede llegar a ser muy notoria.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 anterior se debe a que la imagen vuelve a dibujarse al cambiar de tamaño, por lo que se ejecutan nuevamente los cálculos necesarios para definir la imagen. </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ser básicamente un archivo de marcado, las imágenes vectoriales ocupan un espacio relativamente pequeño en comparación con las imágenes raster.</a:t>
            </a:r>
            <a:endParaRPr/>
          </a:p>
        </p:txBody>
      </p:sp>
      <p:sp>
        <p:nvSpPr>
          <p:cNvPr id="216" name="Google Shape;216;p2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IMÁGENES SVG</a:t>
            </a:r>
            <a:endParaRPr/>
          </a:p>
        </p:txBody>
      </p:sp>
      <p:pic>
        <p:nvPicPr>
          <p:cNvPr descr="Graphic Designer Drawing Sketches Logo Design Stock Photo - Download Image  Now - Design, Graphic Designer, Computer Graphic - iStock" id="217" name="Google Shape;217;p20"/>
          <p:cNvPicPr preferRelativeResize="0"/>
          <p:nvPr/>
        </p:nvPicPr>
        <p:blipFill rotWithShape="1">
          <a:blip r:embed="rId3">
            <a:alphaModFix/>
          </a:blip>
          <a:srcRect b="0" l="30555" r="17648" t="0"/>
          <a:stretch/>
        </p:blipFill>
        <p:spPr>
          <a:xfrm>
            <a:off x="5651500" y="821941"/>
            <a:ext cx="2869565" cy="36933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1"/>
          <p:cNvSpPr txBox="1"/>
          <p:nvPr/>
        </p:nvSpPr>
        <p:spPr>
          <a:xfrm>
            <a:off x="407875" y="931782"/>
            <a:ext cx="5180125" cy="369331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DESVENTAJAS DE LAS IMÁGENES SVG</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imágenes vectoriales no son utilizadas para fotografías debido a que la creación y tratamiento de este tipo de imágenes requiere de una gran carga de trabajo por parte del hardware del equipo.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imágenes vectoriales se centran en la presentación de elementos basados en formas geométricas sencillas como rectas, curvas, polígonos o textos y la combinación de estos elementos.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imágenes vectoriales no pueden abrirse en un editor de imágenes. Para su generación y edición se utilizan programas como Inkscape </a:t>
            </a:r>
            <a:r>
              <a:rPr lang="es-PE" sz="1600">
                <a:solidFill>
                  <a:srgbClr val="276B7D"/>
                </a:solidFill>
                <a:latin typeface="Calibri"/>
                <a:ea typeface="Calibri"/>
                <a:cs typeface="Calibri"/>
                <a:sym typeface="Calibri"/>
              </a:rPr>
              <a:t>(</a:t>
            </a:r>
            <a:r>
              <a:rPr lang="es-PE" sz="1600" u="sng">
                <a:solidFill>
                  <a:srgbClr val="276B7D"/>
                </a:solidFill>
                <a:latin typeface="Calibri"/>
                <a:ea typeface="Calibri"/>
                <a:cs typeface="Calibri"/>
                <a:sym typeface="Calibri"/>
                <a:hlinkClick r:id="rId3">
                  <a:extLst>
                    <a:ext uri="{A12FA001-AC4F-418D-AE19-62706E023703}">
                      <ahyp:hlinkClr val="tx"/>
                    </a:ext>
                  </a:extLst>
                </a:hlinkClick>
              </a:rPr>
              <a:t>https://inkscape.org/es/</a:t>
            </a:r>
            <a:r>
              <a:rPr lang="es-PE" sz="1600">
                <a:solidFill>
                  <a:srgbClr val="276B7D"/>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p:txBody>
      </p:sp>
      <p:sp>
        <p:nvSpPr>
          <p:cNvPr id="224" name="Google Shape;224;p2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IMÁGENES SVG</a:t>
            </a:r>
            <a:endParaRPr/>
          </a:p>
        </p:txBody>
      </p:sp>
      <p:pic>
        <p:nvPicPr>
          <p:cNvPr descr="Design A Better Future with This Graphic Design Training Bundle - IGN" id="225" name="Google Shape;225;p21"/>
          <p:cNvPicPr preferRelativeResize="0"/>
          <p:nvPr/>
        </p:nvPicPr>
        <p:blipFill rotWithShape="1">
          <a:blip r:embed="rId4">
            <a:alphaModFix/>
          </a:blip>
          <a:srcRect b="0" l="31123" r="17471" t="0"/>
          <a:stretch/>
        </p:blipFill>
        <p:spPr>
          <a:xfrm>
            <a:off x="5905499" y="931781"/>
            <a:ext cx="2830626" cy="36709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txBox="1"/>
          <p:nvPr/>
        </p:nvSpPr>
        <p:spPr>
          <a:xfrm>
            <a:off x="407875" y="957700"/>
            <a:ext cx="4110536"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AGREGAR IMÁGENES SVG A UNA PÁGINA WEB</a:t>
            </a:r>
            <a:endParaRPr/>
          </a:p>
        </p:txBody>
      </p:sp>
      <p:sp>
        <p:nvSpPr>
          <p:cNvPr id="232" name="Google Shape;232;p2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IMÁGENES SVG</a:t>
            </a:r>
            <a:endParaRPr/>
          </a:p>
        </p:txBody>
      </p:sp>
      <p:pic>
        <p:nvPicPr>
          <p:cNvPr id="233" name="Google Shape;233;p22"/>
          <p:cNvPicPr preferRelativeResize="0"/>
          <p:nvPr/>
        </p:nvPicPr>
        <p:blipFill rotWithShape="1">
          <a:blip r:embed="rId3">
            <a:alphaModFix/>
          </a:blip>
          <a:srcRect b="0" l="0" r="0" t="0"/>
          <a:stretch/>
        </p:blipFill>
        <p:spPr>
          <a:xfrm>
            <a:off x="6081915" y="957700"/>
            <a:ext cx="2052265" cy="3677209"/>
          </a:xfrm>
          <a:prstGeom prst="rect">
            <a:avLst/>
          </a:prstGeom>
          <a:noFill/>
          <a:ln>
            <a:noFill/>
          </a:ln>
        </p:spPr>
      </p:pic>
      <p:sp>
        <p:nvSpPr>
          <p:cNvPr id="234" name="Google Shape;234;p22"/>
          <p:cNvSpPr txBox="1"/>
          <p:nvPr/>
        </p:nvSpPr>
        <p:spPr>
          <a:xfrm>
            <a:off x="407875" y="1551320"/>
            <a:ext cx="4773725" cy="221599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Agregar una imagen SVG a nuestra página web se puede realizar de una manera sencilla utilizando la etiqueta </a:t>
            </a:r>
            <a:r>
              <a:rPr b="1" lang="es-PE" sz="1600">
                <a:solidFill>
                  <a:srgbClr val="262626"/>
                </a:solidFill>
                <a:latin typeface="Calibri"/>
                <a:ea typeface="Calibri"/>
                <a:cs typeface="Calibri"/>
                <a:sym typeface="Calibri"/>
              </a:rPr>
              <a:t>&lt;img&gt;</a:t>
            </a:r>
            <a:r>
              <a:rPr lang="es-PE" sz="1600">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siguiente vista presenta una misma imagen SVG en cuatro tamaños distintos dentro de una página web.</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Puede notarse que la pérdida de calidad entre los diferentes tamaños de las imágenes es mínima.</a:t>
            </a:r>
            <a:endParaRPr sz="1600">
              <a:solidFill>
                <a:srgbClr val="262626"/>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3"/>
          <p:cNvSpPr/>
          <p:nvPr/>
        </p:nvSpPr>
        <p:spPr>
          <a:xfrm>
            <a:off x="1446951" y="1877392"/>
            <a:ext cx="6515949" cy="207824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241" name="Google Shape;241;p23"/>
          <p:cNvSpPr txBox="1"/>
          <p:nvPr/>
        </p:nvSpPr>
        <p:spPr>
          <a:xfrm>
            <a:off x="407875" y="769611"/>
            <a:ext cx="7057417"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AGREGAR GRÁFICOS SVG A UNA PÁGINA WEB</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Aunque es una práctica poco utilizada por la complejidad que puede llegar a tener, es posible definir un gráfico SVG en nuestra página web.</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siguiente código HTML define un gráfico SVG muy simple en nuestra página web.</a:t>
            </a:r>
            <a:endParaRPr/>
          </a:p>
        </p:txBody>
      </p:sp>
      <p:sp>
        <p:nvSpPr>
          <p:cNvPr id="242" name="Google Shape;242;p2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IMÁGENES SVG</a:t>
            </a:r>
            <a:endParaRPr/>
          </a:p>
        </p:txBody>
      </p:sp>
      <p:sp>
        <p:nvSpPr>
          <p:cNvPr id="243" name="Google Shape;243;p23"/>
          <p:cNvSpPr txBox="1"/>
          <p:nvPr/>
        </p:nvSpPr>
        <p:spPr>
          <a:xfrm>
            <a:off x="1535851" y="1958080"/>
            <a:ext cx="6326297" cy="1938992"/>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svg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width</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"100%"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height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"200px"</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rect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width</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"100%"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height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"200px"</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fill</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"lightblue"</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circle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cx</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"100%"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cy</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"50%"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"100"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fill</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"blue"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stroke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"black"</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circle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cx</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cy</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"50%"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"100"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fill</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"blue"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stroke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"black"</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rect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width</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"60%"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height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"60%"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x</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"20%"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y</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"40"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fill</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"grey"</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text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x</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"35%"</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y</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"120"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font-family</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"Verdana"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font-size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"70"</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fill</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stroke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"black"</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stroke-width</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"2"</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Diseño y Desarrollo Web</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text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svg</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
        <p:nvSpPr>
          <p:cNvPr id="244" name="Google Shape;244;p23"/>
          <p:cNvSpPr txBox="1"/>
          <p:nvPr/>
        </p:nvSpPr>
        <p:spPr>
          <a:xfrm>
            <a:off x="489599" y="4084462"/>
            <a:ext cx="5872834"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algo similar a lo siguiente:</a:t>
            </a:r>
            <a:endParaRPr/>
          </a:p>
        </p:txBody>
      </p:sp>
      <p:pic>
        <p:nvPicPr>
          <p:cNvPr id="245" name="Google Shape;245;p23"/>
          <p:cNvPicPr preferRelativeResize="0"/>
          <p:nvPr/>
        </p:nvPicPr>
        <p:blipFill rotWithShape="1">
          <a:blip r:embed="rId3">
            <a:alphaModFix/>
          </a:blip>
          <a:srcRect b="0" l="0" r="0" t="0"/>
          <a:stretch/>
        </p:blipFill>
        <p:spPr>
          <a:xfrm>
            <a:off x="489599" y="4453579"/>
            <a:ext cx="8164800" cy="709571"/>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24"/>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COLUMNAS</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nvSpPr>
        <p:spPr>
          <a:xfrm>
            <a:off x="407875" y="892978"/>
            <a:ext cx="4912353" cy="3447098"/>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Cuando leemos un texto en pantalla, si este es demasiado largo, es posible que perdamos el foco de lo que estamos leyendo, sobre todo al cambiar de línea.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 anterior es más notorio cuando la lectura se hace en un monitor de gran tamaño.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de las soluciones más sencillas para este problema es presentar el texto dividido en columnas.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versiones anteriores de HTML y CSS, la división del texto en columnas podía resultar una tarea muy compleja.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 CSS 3 esta tarea resulta muy sencilla.</a:t>
            </a:r>
            <a:endParaRPr/>
          </a:p>
        </p:txBody>
      </p:sp>
      <p:sp>
        <p:nvSpPr>
          <p:cNvPr id="259" name="Google Shape;259;p2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COLUMNAS</a:t>
            </a:r>
            <a:endParaRPr/>
          </a:p>
        </p:txBody>
      </p:sp>
      <p:pic>
        <p:nvPicPr>
          <p:cNvPr descr="Wireframe Effectively on the New, Improved 970 Grid System" id="260" name="Google Shape;260;p25"/>
          <p:cNvPicPr preferRelativeResize="0"/>
          <p:nvPr/>
        </p:nvPicPr>
        <p:blipFill rotWithShape="1">
          <a:blip r:embed="rId3">
            <a:alphaModFix/>
          </a:blip>
          <a:srcRect b="0" l="0" r="0" t="0"/>
          <a:stretch/>
        </p:blipFill>
        <p:spPr>
          <a:xfrm>
            <a:off x="5719493" y="765978"/>
            <a:ext cx="3016632" cy="39290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nvSpPr>
        <p:spPr>
          <a:xfrm>
            <a:off x="407875" y="866070"/>
            <a:ext cx="5692200" cy="4926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DIVIDIENDO</a:t>
            </a:r>
            <a:r>
              <a:rPr b="1" lang="es-PE" sz="1600">
                <a:solidFill>
                  <a:srgbClr val="262626"/>
                </a:solidFill>
                <a:latin typeface="Calibri"/>
                <a:ea typeface="Calibri"/>
                <a:cs typeface="Calibri"/>
                <a:sym typeface="Calibri"/>
              </a:rPr>
              <a:t> EL TEXTO EN COLUMNAS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Consideremos el siguiente texto en nuestra página web:</a:t>
            </a:r>
            <a:endParaRPr/>
          </a:p>
        </p:txBody>
      </p:sp>
      <p:sp>
        <p:nvSpPr>
          <p:cNvPr id="267" name="Google Shape;267;p2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COLUMNAS</a:t>
            </a:r>
            <a:endParaRPr/>
          </a:p>
        </p:txBody>
      </p:sp>
      <p:pic>
        <p:nvPicPr>
          <p:cNvPr id="268" name="Google Shape;268;p26"/>
          <p:cNvPicPr preferRelativeResize="0"/>
          <p:nvPr/>
        </p:nvPicPr>
        <p:blipFill rotWithShape="1">
          <a:blip r:embed="rId3">
            <a:alphaModFix/>
          </a:blip>
          <a:srcRect b="0" l="0" r="0" t="0"/>
          <a:stretch/>
        </p:blipFill>
        <p:spPr>
          <a:xfrm>
            <a:off x="1920207" y="1640213"/>
            <a:ext cx="5692161" cy="3457961"/>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7"/>
          <p:cNvSpPr/>
          <p:nvPr/>
        </p:nvSpPr>
        <p:spPr>
          <a:xfrm>
            <a:off x="752146" y="1487324"/>
            <a:ext cx="7642554" cy="375777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275" name="Google Shape;275;p27"/>
          <p:cNvSpPr txBox="1"/>
          <p:nvPr/>
        </p:nvSpPr>
        <p:spPr>
          <a:xfrm>
            <a:off x="407875" y="860227"/>
            <a:ext cx="6729000" cy="4926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DIVIDIENDO</a:t>
            </a:r>
            <a:r>
              <a:rPr b="1" lang="es-PE" sz="1600">
                <a:solidFill>
                  <a:srgbClr val="262626"/>
                </a:solidFill>
                <a:latin typeface="Calibri"/>
                <a:ea typeface="Calibri"/>
                <a:cs typeface="Calibri"/>
                <a:sym typeface="Calibri"/>
              </a:rPr>
              <a:t> EL TEXTO EN COLUMNAS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Parte del código HTML para la página anterior se muestra a continuación:</a:t>
            </a:r>
            <a:endParaRPr/>
          </a:p>
        </p:txBody>
      </p:sp>
      <p:sp>
        <p:nvSpPr>
          <p:cNvPr id="276" name="Google Shape;276;p2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COLUMNAS</a:t>
            </a:r>
            <a:endParaRPr/>
          </a:p>
        </p:txBody>
      </p:sp>
      <p:sp>
        <p:nvSpPr>
          <p:cNvPr id="277" name="Google Shape;277;p27"/>
          <p:cNvSpPr txBox="1"/>
          <p:nvPr/>
        </p:nvSpPr>
        <p:spPr>
          <a:xfrm>
            <a:off x="842068" y="1563525"/>
            <a:ext cx="7459864" cy="360098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h1</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El Señor de los Anillos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h1</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La Comunidad del Anillo</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Libro Primero</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h4</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1 - Una Reunión Muy Esperada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h4</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Cuando el señor Bilbo Bolsón de Bolsón Cerrado anunció que muy</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pronto celebraría su cumpleaños centésimo decimoprimero con una fiesta de</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especial magnificencia, hubo muchos comentarios y excitación en Hobbiton.</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Bilbo era muy rico y muy peculiar y había sido el asombro de la Comarca</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durante sesenta años, desde su memorable desaparición e inesperado</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regreso. Las riquezas que había traído de aquellos viajes se habían convertido</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en leyenda local y era creencia común, contra todo lo que pudieran decir los</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viejos, que en la colina de Bolsón Cerrado había muchos túneles atiborrados</a:t>
            </a:r>
            <a:endParaRPr/>
          </a:p>
          <a:p>
            <a:pPr indent="0" lvl="0" marL="0" marR="0" rtl="0" algn="l">
              <a:spcBef>
                <a:spcPts val="0"/>
              </a:spcBef>
              <a:spcAft>
                <a:spcPts val="0"/>
              </a:spcAft>
              <a:buNone/>
            </a:pPr>
            <a:r>
              <a:rPr lang="es-PE" sz="1200">
                <a:solidFill>
                  <a:srgbClr val="D4D4D4"/>
                </a:solidFill>
                <a:latin typeface="Consolas"/>
                <a:ea typeface="Consolas"/>
                <a:cs typeface="Consolas"/>
                <a:sym typeface="Consolas"/>
              </a:rPr>
              <a:t>       </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    &lt;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p:nvPr/>
        </p:nvSpPr>
        <p:spPr>
          <a:xfrm>
            <a:off x="3013075" y="1508596"/>
            <a:ext cx="3117850" cy="821854"/>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284" name="Google Shape;284;p28"/>
          <p:cNvSpPr txBox="1"/>
          <p:nvPr/>
        </p:nvSpPr>
        <p:spPr>
          <a:xfrm>
            <a:off x="407875" y="779775"/>
            <a:ext cx="6313500" cy="7389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DIVIDIENDO</a:t>
            </a:r>
            <a:r>
              <a:rPr b="1" lang="es-PE" sz="1600">
                <a:solidFill>
                  <a:srgbClr val="262626"/>
                </a:solidFill>
                <a:latin typeface="Calibri"/>
                <a:ea typeface="Calibri"/>
                <a:cs typeface="Calibri"/>
                <a:sym typeface="Calibri"/>
              </a:rPr>
              <a:t> EL TEXTO EN COLUMNAS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dividir el texto en columnas utilizamos la propiedad CSS </a:t>
            </a:r>
            <a:r>
              <a:rPr b="1" lang="es-PE" sz="1600">
                <a:solidFill>
                  <a:srgbClr val="262626"/>
                </a:solidFill>
                <a:latin typeface="Calibri"/>
                <a:ea typeface="Calibri"/>
                <a:cs typeface="Calibri"/>
                <a:sym typeface="Calibri"/>
              </a:rPr>
              <a:t>colum-count</a:t>
            </a:r>
            <a:r>
              <a:rPr lang="es-PE" sz="1600">
                <a:solidFill>
                  <a:srgbClr val="262626"/>
                </a:solidFill>
                <a:latin typeface="Calibri"/>
                <a:ea typeface="Calibri"/>
                <a:cs typeface="Calibri"/>
                <a:sym typeface="Calibri"/>
              </a:rPr>
              <a:t>.</a:t>
            </a:r>
            <a:endParaRPr/>
          </a:p>
        </p:txBody>
      </p:sp>
      <p:sp>
        <p:nvSpPr>
          <p:cNvPr id="285" name="Google Shape;285;p2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COLUMNAS</a:t>
            </a:r>
            <a:endParaRPr/>
          </a:p>
        </p:txBody>
      </p:sp>
      <p:sp>
        <p:nvSpPr>
          <p:cNvPr id="286" name="Google Shape;286;p28"/>
          <p:cNvSpPr txBox="1"/>
          <p:nvPr/>
        </p:nvSpPr>
        <p:spPr>
          <a:xfrm>
            <a:off x="3053199" y="1554700"/>
            <a:ext cx="3037601"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column-count</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4</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pic>
        <p:nvPicPr>
          <p:cNvPr id="287" name="Google Shape;287;p28"/>
          <p:cNvPicPr preferRelativeResize="0"/>
          <p:nvPr/>
        </p:nvPicPr>
        <p:blipFill rotWithShape="1">
          <a:blip r:embed="rId3">
            <a:alphaModFix/>
          </a:blip>
          <a:srcRect b="0" l="0" r="0" t="0"/>
          <a:stretch/>
        </p:blipFill>
        <p:spPr>
          <a:xfrm>
            <a:off x="1859840" y="2857500"/>
            <a:ext cx="5752528" cy="2496166"/>
          </a:xfrm>
          <a:prstGeom prst="rect">
            <a:avLst/>
          </a:prstGeom>
          <a:noFill/>
          <a:ln cap="flat" cmpd="sng" w="9525">
            <a:solidFill>
              <a:srgbClr val="276B7D"/>
            </a:solidFill>
            <a:prstDash val="solid"/>
            <a:round/>
            <a:headEnd len="sm" w="sm" type="none"/>
            <a:tailEnd len="sm" w="sm" type="none"/>
          </a:ln>
        </p:spPr>
      </p:pic>
      <p:sp>
        <p:nvSpPr>
          <p:cNvPr id="288" name="Google Shape;288;p28"/>
          <p:cNvSpPr txBox="1"/>
          <p:nvPr/>
        </p:nvSpPr>
        <p:spPr>
          <a:xfrm>
            <a:off x="407875" y="2529742"/>
            <a:ext cx="6604355"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que se ha producido la división en 4 columnas: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p:nvPr/>
        </p:nvSpPr>
        <p:spPr>
          <a:xfrm>
            <a:off x="3419472" y="1902216"/>
            <a:ext cx="3117850" cy="821854"/>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295" name="Google Shape;295;p2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COLUMNAS</a:t>
            </a:r>
            <a:endParaRPr/>
          </a:p>
        </p:txBody>
      </p:sp>
      <p:sp>
        <p:nvSpPr>
          <p:cNvPr id="296" name="Google Shape;296;p29"/>
          <p:cNvSpPr txBox="1"/>
          <p:nvPr/>
        </p:nvSpPr>
        <p:spPr>
          <a:xfrm>
            <a:off x="407875" y="710114"/>
            <a:ext cx="6627900" cy="9852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DIVIDIENDO</a:t>
            </a:r>
            <a:r>
              <a:rPr b="1" lang="es-PE" sz="1600">
                <a:solidFill>
                  <a:srgbClr val="262626"/>
                </a:solidFill>
                <a:latin typeface="Calibri"/>
                <a:ea typeface="Calibri"/>
                <a:cs typeface="Calibri"/>
                <a:sym typeface="Calibri"/>
              </a:rPr>
              <a:t> EL TEXTO EN COLUMNAS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Observamos que los títulos están incluidos en la primera columna.</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 queremos que se muestren abarcando todas las columnas, podemos utilizar la propiedad </a:t>
            </a:r>
            <a:r>
              <a:rPr b="1" lang="es-PE" sz="1600">
                <a:solidFill>
                  <a:srgbClr val="262626"/>
                </a:solidFill>
                <a:latin typeface="Calibri"/>
                <a:ea typeface="Calibri"/>
                <a:cs typeface="Calibri"/>
                <a:sym typeface="Calibri"/>
              </a:rPr>
              <a:t>column-span</a:t>
            </a:r>
            <a:r>
              <a:rPr lang="es-PE" sz="1600">
                <a:solidFill>
                  <a:srgbClr val="262626"/>
                </a:solidFill>
                <a:latin typeface="Calibri"/>
                <a:ea typeface="Calibri"/>
                <a:cs typeface="Calibri"/>
                <a:sym typeface="Calibri"/>
              </a:rPr>
              <a:t> con el valor </a:t>
            </a:r>
            <a:r>
              <a:rPr i="1" lang="es-PE" sz="1600">
                <a:solidFill>
                  <a:srgbClr val="262626"/>
                </a:solidFill>
                <a:latin typeface="Calibri"/>
                <a:ea typeface="Calibri"/>
                <a:cs typeface="Calibri"/>
                <a:sym typeface="Calibri"/>
              </a:rPr>
              <a:t>all</a:t>
            </a:r>
            <a:r>
              <a:rPr lang="es-PE" sz="1600">
                <a:solidFill>
                  <a:srgbClr val="262626"/>
                </a:solidFill>
                <a:latin typeface="Calibri"/>
                <a:ea typeface="Calibri"/>
                <a:cs typeface="Calibri"/>
                <a:sym typeface="Calibri"/>
              </a:rPr>
              <a:t>.</a:t>
            </a:r>
            <a:endParaRPr/>
          </a:p>
        </p:txBody>
      </p:sp>
      <p:sp>
        <p:nvSpPr>
          <p:cNvPr id="297" name="Google Shape;297;p29"/>
          <p:cNvSpPr txBox="1"/>
          <p:nvPr/>
        </p:nvSpPr>
        <p:spPr>
          <a:xfrm>
            <a:off x="3459596" y="1950335"/>
            <a:ext cx="3037601"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h1</a:t>
            </a:r>
            <a:r>
              <a:rPr b="0" lang="es-PE" sz="1400">
                <a:solidFill>
                  <a:srgbClr val="D4D4D4"/>
                </a:solidFill>
                <a:latin typeface="Consolas"/>
                <a:ea typeface="Consolas"/>
                <a:cs typeface="Consolas"/>
                <a:sym typeface="Consolas"/>
              </a:rPr>
              <a:t>, </a:t>
            </a:r>
            <a:r>
              <a:rPr b="0" lang="es-PE" sz="1400">
                <a:solidFill>
                  <a:srgbClr val="D7BA7D"/>
                </a:solidFill>
                <a:latin typeface="Consolas"/>
                <a:ea typeface="Consolas"/>
                <a:cs typeface="Consolas"/>
                <a:sym typeface="Consolas"/>
              </a:rPr>
              <a:t>h2</a:t>
            </a:r>
            <a:r>
              <a:rPr b="0" lang="es-PE" sz="1400">
                <a:solidFill>
                  <a:srgbClr val="D4D4D4"/>
                </a:solidFill>
                <a:latin typeface="Consolas"/>
                <a:ea typeface="Consolas"/>
                <a:cs typeface="Consolas"/>
                <a:sym typeface="Consolas"/>
              </a:rPr>
              <a:t>, </a:t>
            </a:r>
            <a:r>
              <a:rPr b="0" lang="es-PE" sz="1400">
                <a:solidFill>
                  <a:srgbClr val="D7BA7D"/>
                </a:solidFill>
                <a:latin typeface="Consolas"/>
                <a:ea typeface="Consolas"/>
                <a:cs typeface="Consolas"/>
                <a:sym typeface="Consolas"/>
              </a:rPr>
              <a:t>h3</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column-span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all</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pic>
        <p:nvPicPr>
          <p:cNvPr id="298" name="Google Shape;298;p29"/>
          <p:cNvPicPr preferRelativeResize="0"/>
          <p:nvPr/>
        </p:nvPicPr>
        <p:blipFill rotWithShape="1">
          <a:blip r:embed="rId3">
            <a:alphaModFix/>
          </a:blip>
          <a:srcRect b="37186" l="0" r="0" t="0"/>
          <a:stretch/>
        </p:blipFill>
        <p:spPr>
          <a:xfrm>
            <a:off x="2101997" y="3316751"/>
            <a:ext cx="5752800" cy="1945766"/>
          </a:xfrm>
          <a:prstGeom prst="rect">
            <a:avLst/>
          </a:prstGeom>
          <a:noFill/>
          <a:ln cap="flat" cmpd="sng" w="9525">
            <a:solidFill>
              <a:srgbClr val="276B7D"/>
            </a:solidFill>
            <a:prstDash val="solid"/>
            <a:round/>
            <a:headEnd len="sm" w="sm" type="none"/>
            <a:tailEnd len="sm" w="sm" type="none"/>
          </a:ln>
        </p:spPr>
      </p:pic>
      <p:sp>
        <p:nvSpPr>
          <p:cNvPr id="299" name="Google Shape;299;p29"/>
          <p:cNvSpPr txBox="1"/>
          <p:nvPr/>
        </p:nvSpPr>
        <p:spPr>
          <a:xfrm>
            <a:off x="407875" y="2931288"/>
            <a:ext cx="7314493"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que los títulos se muestran fuera del espacio de las columnas.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 name="Google Shape;51;p3"/>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DEGRADADOS</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p:nvPr/>
        </p:nvSpPr>
        <p:spPr>
          <a:xfrm>
            <a:off x="2229096" y="1930836"/>
            <a:ext cx="4674036" cy="129899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306" name="Google Shape;306;p3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COLUMNAS</a:t>
            </a:r>
            <a:endParaRPr/>
          </a:p>
        </p:txBody>
      </p:sp>
      <p:sp>
        <p:nvSpPr>
          <p:cNvPr id="307" name="Google Shape;307;p30"/>
          <p:cNvSpPr txBox="1"/>
          <p:nvPr/>
        </p:nvSpPr>
        <p:spPr>
          <a:xfrm>
            <a:off x="407875" y="826950"/>
            <a:ext cx="6604500" cy="9852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DIVIDIENDO</a:t>
            </a:r>
            <a:r>
              <a:rPr b="1" lang="es-PE" sz="1600">
                <a:solidFill>
                  <a:srgbClr val="262626"/>
                </a:solidFill>
                <a:latin typeface="Calibri"/>
                <a:ea typeface="Calibri"/>
                <a:cs typeface="Calibri"/>
                <a:sym typeface="Calibri"/>
              </a:rPr>
              <a:t> EL TEXTO EN COLUMNAS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Podemos definir el espacio entre las columnas con la propiedad </a:t>
            </a:r>
            <a:r>
              <a:rPr b="1" lang="es-PE" sz="1600">
                <a:solidFill>
                  <a:srgbClr val="262626"/>
                </a:solidFill>
                <a:latin typeface="Calibri"/>
                <a:ea typeface="Calibri"/>
                <a:cs typeface="Calibri"/>
                <a:sym typeface="Calibri"/>
              </a:rPr>
              <a:t>column-gap</a:t>
            </a:r>
            <a:r>
              <a:rPr lang="es-PE" sz="1600">
                <a:solidFill>
                  <a:srgbClr val="262626"/>
                </a:solidFill>
                <a:latin typeface="Calibri"/>
                <a:ea typeface="Calibri"/>
                <a:cs typeface="Calibri"/>
                <a:sym typeface="Calibri"/>
              </a:rPr>
              <a:t>.</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Podemos agregar un separador con la propiedad </a:t>
            </a:r>
            <a:r>
              <a:rPr b="1" lang="es-PE" sz="1600">
                <a:solidFill>
                  <a:srgbClr val="262626"/>
                </a:solidFill>
                <a:latin typeface="Calibri"/>
                <a:ea typeface="Calibri"/>
                <a:cs typeface="Calibri"/>
                <a:sym typeface="Calibri"/>
              </a:rPr>
              <a:t>column-rule</a:t>
            </a:r>
            <a:r>
              <a:rPr lang="es-PE" sz="1600">
                <a:solidFill>
                  <a:srgbClr val="262626"/>
                </a:solidFill>
                <a:latin typeface="Calibri"/>
                <a:ea typeface="Calibri"/>
                <a:cs typeface="Calibri"/>
                <a:sym typeface="Calibri"/>
              </a:rPr>
              <a:t> cuya definición es similar a la de un borde.</a:t>
            </a:r>
            <a:endParaRPr/>
          </a:p>
        </p:txBody>
      </p:sp>
      <p:sp>
        <p:nvSpPr>
          <p:cNvPr id="308" name="Google Shape;308;p30"/>
          <p:cNvSpPr txBox="1"/>
          <p:nvPr/>
        </p:nvSpPr>
        <p:spPr>
          <a:xfrm>
            <a:off x="2292411" y="1997264"/>
            <a:ext cx="4559172" cy="116955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column-count</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4</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column-gap</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2em</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column-rule</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1px</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solid</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lightslategray</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
        <p:nvSpPr>
          <p:cNvPr id="309" name="Google Shape;309;p30"/>
          <p:cNvSpPr txBox="1"/>
          <p:nvPr/>
        </p:nvSpPr>
        <p:spPr>
          <a:xfrm>
            <a:off x="407875" y="3419028"/>
            <a:ext cx="5905008"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algo similar a lo siguiente:</a:t>
            </a:r>
            <a:endParaRPr/>
          </a:p>
        </p:txBody>
      </p:sp>
      <p:pic>
        <p:nvPicPr>
          <p:cNvPr id="310" name="Google Shape;310;p30"/>
          <p:cNvPicPr preferRelativeResize="0"/>
          <p:nvPr/>
        </p:nvPicPr>
        <p:blipFill rotWithShape="1">
          <a:blip r:embed="rId3">
            <a:alphaModFix/>
          </a:blip>
          <a:srcRect b="26224" l="0" r="0" t="23639"/>
          <a:stretch/>
        </p:blipFill>
        <p:spPr>
          <a:xfrm>
            <a:off x="1401876" y="3743548"/>
            <a:ext cx="6340242" cy="152889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1"/>
          <p:cNvSpPr/>
          <p:nvPr/>
        </p:nvSpPr>
        <p:spPr>
          <a:xfrm>
            <a:off x="723901" y="4031154"/>
            <a:ext cx="7689850" cy="366221"/>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317" name="Google Shape;317;p31"/>
          <p:cNvSpPr/>
          <p:nvPr/>
        </p:nvSpPr>
        <p:spPr>
          <a:xfrm>
            <a:off x="2270900" y="1700045"/>
            <a:ext cx="4645289" cy="130583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318" name="Google Shape;318;p3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COLUMNAS</a:t>
            </a:r>
            <a:endParaRPr/>
          </a:p>
        </p:txBody>
      </p:sp>
      <p:sp>
        <p:nvSpPr>
          <p:cNvPr id="319" name="Google Shape;319;p31"/>
          <p:cNvSpPr txBox="1"/>
          <p:nvPr/>
        </p:nvSpPr>
        <p:spPr>
          <a:xfrm>
            <a:off x="407875" y="831708"/>
            <a:ext cx="8101200" cy="7389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DIVIDIENDO</a:t>
            </a:r>
            <a:r>
              <a:rPr b="1" lang="es-PE" sz="1600">
                <a:solidFill>
                  <a:srgbClr val="262626"/>
                </a:solidFill>
                <a:latin typeface="Calibri"/>
                <a:ea typeface="Calibri"/>
                <a:cs typeface="Calibri"/>
                <a:sym typeface="Calibri"/>
              </a:rPr>
              <a:t> EL TEXTO EN COLUMNAS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 la propiedad </a:t>
            </a:r>
            <a:r>
              <a:rPr b="1" lang="es-PE" sz="1600">
                <a:solidFill>
                  <a:srgbClr val="262626"/>
                </a:solidFill>
                <a:latin typeface="Calibri"/>
                <a:ea typeface="Calibri"/>
                <a:cs typeface="Calibri"/>
                <a:sym typeface="Calibri"/>
              </a:rPr>
              <a:t>column-width</a:t>
            </a:r>
            <a:r>
              <a:rPr lang="es-PE" sz="1600">
                <a:solidFill>
                  <a:srgbClr val="262626"/>
                </a:solidFill>
                <a:latin typeface="Calibri"/>
                <a:ea typeface="Calibri"/>
                <a:cs typeface="Calibri"/>
                <a:sym typeface="Calibri"/>
              </a:rPr>
              <a:t> establecemos el ancho ideal de la columna.</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Este valor nos sirve para definir nuestro texto como responsive. </a:t>
            </a:r>
            <a:endParaRPr/>
          </a:p>
        </p:txBody>
      </p:sp>
      <p:sp>
        <p:nvSpPr>
          <p:cNvPr id="320" name="Google Shape;320;p31"/>
          <p:cNvSpPr txBox="1"/>
          <p:nvPr/>
        </p:nvSpPr>
        <p:spPr>
          <a:xfrm>
            <a:off x="2313928" y="1753398"/>
            <a:ext cx="4559172"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column-count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4</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column-gap</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2em</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column-rule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solid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lightslategray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9CDCFE"/>
                </a:solidFill>
                <a:latin typeface="Consolas"/>
                <a:ea typeface="Consolas"/>
                <a:cs typeface="Consolas"/>
                <a:sym typeface="Consolas"/>
              </a:rPr>
              <a:t>    column-width</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140px</a:t>
            </a:r>
            <a:r>
              <a:rPr b="0" lang="es-PE" sz="1200">
                <a:solidFill>
                  <a:srgbClr val="D4D4D4"/>
                </a:solidFill>
                <a:latin typeface="Consolas"/>
                <a:ea typeface="Consolas"/>
                <a:cs typeface="Consolas"/>
                <a:sym typeface="Consolas"/>
              </a:rPr>
              <a: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321" name="Google Shape;321;p31"/>
          <p:cNvSpPr txBox="1"/>
          <p:nvPr/>
        </p:nvSpPr>
        <p:spPr>
          <a:xfrm>
            <a:off x="455120" y="3176263"/>
            <a:ext cx="8206279"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ver las columnas correctamente en un dispositivo más pequeño, debemos definir la meta etiqueta </a:t>
            </a:r>
            <a:r>
              <a:rPr b="1" lang="es-PE" sz="1600">
                <a:solidFill>
                  <a:srgbClr val="262626"/>
                </a:solidFill>
                <a:latin typeface="Calibri"/>
                <a:ea typeface="Calibri"/>
                <a:cs typeface="Calibri"/>
                <a:sym typeface="Calibri"/>
              </a:rPr>
              <a:t>viewport</a:t>
            </a:r>
            <a:r>
              <a:rPr lang="es-PE" sz="1600">
                <a:solidFill>
                  <a:srgbClr val="262626"/>
                </a:solidFill>
                <a:latin typeface="Calibri"/>
                <a:ea typeface="Calibri"/>
                <a:cs typeface="Calibri"/>
                <a:sym typeface="Calibri"/>
              </a:rPr>
              <a:t> en la cabecera de la página.</a:t>
            </a:r>
            <a:endParaRPr/>
          </a:p>
        </p:txBody>
      </p:sp>
      <p:sp>
        <p:nvSpPr>
          <p:cNvPr id="322" name="Google Shape;322;p31"/>
          <p:cNvSpPr txBox="1"/>
          <p:nvPr/>
        </p:nvSpPr>
        <p:spPr>
          <a:xfrm>
            <a:off x="783768" y="4071862"/>
            <a:ext cx="7576457" cy="27699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meta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"viewport"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content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"width=device-width, initial-scale=1, maximum-scale=1"</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
        <p:nvSpPr>
          <p:cNvPr id="323" name="Google Shape;323;p31"/>
          <p:cNvSpPr txBox="1"/>
          <p:nvPr/>
        </p:nvSpPr>
        <p:spPr>
          <a:xfrm>
            <a:off x="430857" y="4693978"/>
            <a:ext cx="8230543"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 esta manera podremos observar una correcta presentación de las columnas de nuestra página.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2"/>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330" name="Google Shape;330;p32"/>
          <p:cNvSpPr txBox="1"/>
          <p:nvPr/>
        </p:nvSpPr>
        <p:spPr>
          <a:xfrm>
            <a:off x="2388137" y="2435211"/>
            <a:ext cx="4367725" cy="2154436"/>
          </a:xfrm>
          <a:prstGeom prst="rect">
            <a:avLst/>
          </a:prstGeom>
          <a:noFill/>
          <a:ln>
            <a:noFill/>
          </a:ln>
        </p:spPr>
        <p:txBody>
          <a:bodyPr anchorCtr="0" anchor="t" bIns="0" lIns="0" spcFirstLastPara="1" rIns="0" wrap="square" tIns="0">
            <a:spAutoFit/>
          </a:bodyPr>
          <a:lstStyle/>
          <a:p>
            <a:pPr indent="-171450" lvl="0" marL="171450" marR="0" rtl="0" algn="l">
              <a:spcBef>
                <a:spcPts val="0"/>
              </a:spcBef>
              <a:spcAft>
                <a:spcPts val="0"/>
              </a:spcAft>
              <a:buClr>
                <a:srgbClr val="3F3F3F"/>
              </a:buClr>
              <a:buSzPts val="2000"/>
              <a:buFont typeface="Arial"/>
              <a:buChar char="•"/>
            </a:pPr>
            <a:r>
              <a:rPr lang="es-PE" sz="2000">
                <a:solidFill>
                  <a:srgbClr val="3F3F3F"/>
                </a:solidFill>
                <a:latin typeface="Calibri"/>
                <a:ea typeface="Calibri"/>
                <a:cs typeface="Calibri"/>
                <a:sym typeface="Calibri"/>
              </a:rPr>
              <a:t>La etiqueta meta con viewport permite definir el área del navegador que estará disponible para mostrar nuestra página.</a:t>
            </a:r>
            <a:endParaRPr/>
          </a:p>
          <a:p>
            <a:pPr indent="-44450" lvl="0" marL="171450" marR="0" rtl="0" algn="l">
              <a:spcBef>
                <a:spcPts val="0"/>
              </a:spcBef>
              <a:spcAft>
                <a:spcPts val="0"/>
              </a:spcAft>
              <a:buClr>
                <a:schemeClr val="dk1"/>
              </a:buClr>
              <a:buSzPts val="2000"/>
              <a:buFont typeface="Arial"/>
              <a:buNone/>
            </a:pPr>
            <a:r>
              <a:t/>
            </a:r>
            <a:endParaRPr sz="2000">
              <a:solidFill>
                <a:srgbClr val="3F3F3F"/>
              </a:solidFill>
              <a:latin typeface="Calibri"/>
              <a:ea typeface="Calibri"/>
              <a:cs typeface="Calibri"/>
              <a:sym typeface="Calibri"/>
            </a:endParaRPr>
          </a:p>
          <a:p>
            <a:pPr indent="-171450" lvl="0" marL="171450" marR="0" rtl="0" algn="l">
              <a:spcBef>
                <a:spcPts val="0"/>
              </a:spcBef>
              <a:spcAft>
                <a:spcPts val="0"/>
              </a:spcAft>
              <a:buClr>
                <a:srgbClr val="3F3F3F"/>
              </a:buClr>
              <a:buSzPts val="2000"/>
              <a:buFont typeface="Arial"/>
              <a:buChar char="•"/>
            </a:pPr>
            <a:r>
              <a:rPr lang="es-PE" sz="2000">
                <a:solidFill>
                  <a:srgbClr val="3F3F3F"/>
                </a:solidFill>
                <a:latin typeface="Calibri"/>
                <a:ea typeface="Calibri"/>
                <a:cs typeface="Calibri"/>
                <a:sym typeface="Calibri"/>
              </a:rPr>
              <a:t>Si no se especifica, es posible que la página no se muestre correctamente en otros dispositivos.</a:t>
            </a:r>
            <a:endParaRPr b="1" sz="24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3"/>
          <p:cNvSpPr/>
          <p:nvPr/>
        </p:nvSpPr>
        <p:spPr>
          <a:xfrm>
            <a:off x="424252" y="3703125"/>
            <a:ext cx="7966170" cy="164128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INCORPORACIÓN DE FUENTES </a:t>
            </a:r>
            <a:br>
              <a:rPr lang="es-PE" sz="2800">
                <a:solidFill>
                  <a:schemeClr val="lt1"/>
                </a:solidFill>
                <a:latin typeface="Arial"/>
                <a:ea typeface="Arial"/>
                <a:cs typeface="Arial"/>
                <a:sym typeface="Arial"/>
              </a:rPr>
            </a:br>
            <a:r>
              <a:rPr b="1" lang="es-PE" sz="2800">
                <a:solidFill>
                  <a:schemeClr val="lt1"/>
                </a:solidFill>
                <a:latin typeface="Arial"/>
                <a:ea typeface="Arial"/>
                <a:cs typeface="Arial"/>
                <a:sym typeface="Arial"/>
              </a:rPr>
              <a:t>DE DIVERSOS ORÍGENES</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4"/>
          <p:cNvSpPr txBox="1"/>
          <p:nvPr/>
        </p:nvSpPr>
        <p:spPr>
          <a:xfrm>
            <a:off x="407875" y="737617"/>
            <a:ext cx="7480200" cy="2216400"/>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fuentes tienen una gran importancia en un sitio web pues son uno de los principales elementos de comunicación.</a:t>
            </a:r>
            <a:endParaRPr/>
          </a:p>
          <a:p>
            <a:pPr indent="-117475" lvl="0" marL="180000" marR="0" rtl="0" algn="l">
              <a:spcBef>
                <a:spcPts val="0"/>
              </a:spcBef>
              <a:spcAft>
                <a:spcPts val="0"/>
              </a:spcAft>
              <a:buClr>
                <a:schemeClr val="dk1"/>
              </a:buClr>
              <a:buSzPts val="800"/>
              <a:buFont typeface="Arial"/>
              <a:buNone/>
            </a:pPr>
            <a:r>
              <a:t/>
            </a:r>
            <a:endParaRPr sz="8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Contribuyen a crear la identidad </a:t>
            </a:r>
            <a:r>
              <a:rPr lang="es-PE" sz="1600">
                <a:solidFill>
                  <a:srgbClr val="262626"/>
                </a:solidFill>
                <a:latin typeface="Calibri"/>
                <a:ea typeface="Calibri"/>
                <a:cs typeface="Calibri"/>
                <a:sym typeface="Calibri"/>
              </a:rPr>
              <a:t>de</a:t>
            </a:r>
            <a:r>
              <a:rPr lang="es-PE" sz="1600">
                <a:solidFill>
                  <a:srgbClr val="262626"/>
                </a:solidFill>
                <a:latin typeface="Calibri"/>
                <a:ea typeface="Calibri"/>
                <a:cs typeface="Calibri"/>
                <a:sym typeface="Calibri"/>
              </a:rPr>
              <a:t> un sitio web y ayudan a definir su estética por lo que debe prestarse especial atención a la elección de las fuentes adecuadas y la combinación de las mismas.</a:t>
            </a:r>
            <a:endParaRPr/>
          </a:p>
          <a:p>
            <a:pPr indent="-117475" lvl="0" marL="180000" marR="0" rtl="0" algn="l">
              <a:spcBef>
                <a:spcPts val="0"/>
              </a:spcBef>
              <a:spcAft>
                <a:spcPts val="0"/>
              </a:spcAft>
              <a:buClr>
                <a:schemeClr val="dk1"/>
              </a:buClr>
              <a:buSzPts val="800"/>
              <a:buFont typeface="Arial"/>
              <a:buNone/>
            </a:pPr>
            <a:r>
              <a:t/>
            </a:r>
            <a:endParaRPr sz="8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fuentes también contribuyen a la experiencia del usuario. El uso de una fuente incorrecta puede complicar la lectura y hacer que el usuario abandone nuestro sitio web.</a:t>
            </a:r>
            <a:endParaRPr/>
          </a:p>
        </p:txBody>
      </p:sp>
      <p:sp>
        <p:nvSpPr>
          <p:cNvPr id="344" name="Google Shape;344;p3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INCORPORACIÓN DE FUENTES DE DIVERSOS ORÍGENES</a:t>
            </a:r>
            <a:endParaRPr sz="1700">
              <a:solidFill>
                <a:srgbClr val="438AD7"/>
              </a:solidFill>
              <a:latin typeface="Calibri"/>
              <a:ea typeface="Calibri"/>
              <a:cs typeface="Calibri"/>
              <a:sym typeface="Calibri"/>
            </a:endParaRPr>
          </a:p>
        </p:txBody>
      </p:sp>
      <p:pic>
        <p:nvPicPr>
          <p:cNvPr descr="Understanding typography - Material Design" id="345" name="Google Shape;345;p34"/>
          <p:cNvPicPr preferRelativeResize="0"/>
          <p:nvPr/>
        </p:nvPicPr>
        <p:blipFill rotWithShape="1">
          <a:blip r:embed="rId3">
            <a:alphaModFix/>
          </a:blip>
          <a:srcRect b="0" l="0" r="0" t="0"/>
          <a:stretch/>
        </p:blipFill>
        <p:spPr>
          <a:xfrm>
            <a:off x="2004363" y="3249577"/>
            <a:ext cx="5135274" cy="172780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p:nvPr/>
        </p:nvSpPr>
        <p:spPr>
          <a:xfrm>
            <a:off x="1118513" y="3740727"/>
            <a:ext cx="7046432" cy="87745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352" name="Google Shape;352;p35"/>
          <p:cNvSpPr/>
          <p:nvPr/>
        </p:nvSpPr>
        <p:spPr>
          <a:xfrm>
            <a:off x="407875" y="2204581"/>
            <a:ext cx="8320489" cy="65291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353" name="Google Shape;353;p3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INCORPORACIÓN DE FUENTES DE DIVERSOS ORÍGENES</a:t>
            </a:r>
            <a:endParaRPr sz="1700">
              <a:solidFill>
                <a:srgbClr val="438AD7"/>
              </a:solidFill>
              <a:latin typeface="Calibri"/>
              <a:ea typeface="Calibri"/>
              <a:cs typeface="Calibri"/>
              <a:sym typeface="Calibri"/>
            </a:endParaRPr>
          </a:p>
        </p:txBody>
      </p:sp>
      <p:sp>
        <p:nvSpPr>
          <p:cNvPr id="354" name="Google Shape;354;p35"/>
          <p:cNvSpPr txBox="1"/>
          <p:nvPr/>
        </p:nvSpPr>
        <p:spPr>
          <a:xfrm>
            <a:off x="407875" y="750477"/>
            <a:ext cx="7863976"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IMPORTAR FUENTES MEDIANTE LA ETIQUETA LINK</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sesiones anteriores importamos fuentes obtenidas de </a:t>
            </a:r>
            <a:r>
              <a:rPr b="1" lang="es-PE" sz="1600">
                <a:solidFill>
                  <a:srgbClr val="262626"/>
                </a:solidFill>
                <a:latin typeface="Calibri"/>
                <a:ea typeface="Calibri"/>
                <a:cs typeface="Calibri"/>
                <a:sym typeface="Calibri"/>
              </a:rPr>
              <a:t>Google Fonts</a:t>
            </a:r>
            <a:r>
              <a:rPr lang="es-PE" sz="1600">
                <a:solidFill>
                  <a:srgbClr val="262626"/>
                </a:solidFill>
                <a:latin typeface="Calibri"/>
                <a:ea typeface="Calibri"/>
                <a:cs typeface="Calibri"/>
                <a:sym typeface="Calibri"/>
              </a:rPr>
              <a:t>.</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procedimiento para incorporar fuentes de otros orígenes no varía demasiado con respecto a lo utilizado para </a:t>
            </a:r>
            <a:r>
              <a:rPr b="1" lang="es-PE" sz="1600">
                <a:solidFill>
                  <a:srgbClr val="262626"/>
                </a:solidFill>
                <a:latin typeface="Calibri"/>
                <a:ea typeface="Calibri"/>
                <a:cs typeface="Calibri"/>
                <a:sym typeface="Calibri"/>
              </a:rPr>
              <a:t>Google Fonts</a:t>
            </a:r>
            <a:r>
              <a:rPr lang="es-PE" sz="1600">
                <a:solidFill>
                  <a:srgbClr val="262626"/>
                </a:solidFill>
                <a:latin typeface="Calibri"/>
                <a:ea typeface="Calibri"/>
                <a:cs typeface="Calibri"/>
                <a:sym typeface="Calibri"/>
              </a:rPr>
              <a:t>.</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siguiente ejemplo importaremos una fuente de Font Library (</a:t>
            </a:r>
            <a:r>
              <a:rPr lang="es-PE" sz="1600" u="sng">
                <a:solidFill>
                  <a:srgbClr val="262626"/>
                </a:solidFill>
                <a:latin typeface="Calibri"/>
                <a:ea typeface="Calibri"/>
                <a:cs typeface="Calibri"/>
                <a:sym typeface="Calibri"/>
                <a:hlinkClick r:id="rId3">
                  <a:extLst>
                    <a:ext uri="{A12FA001-AC4F-418D-AE19-62706E023703}">
                      <ahyp:hlinkClr val="tx"/>
                    </a:ext>
                  </a:extLst>
                </a:hlinkClick>
              </a:rPr>
              <a:t>https://fontlibrary.org/</a:t>
            </a:r>
            <a:r>
              <a:rPr lang="es-PE" sz="1600">
                <a:solidFill>
                  <a:srgbClr val="262626"/>
                </a:solidFill>
                <a:latin typeface="Calibri"/>
                <a:ea typeface="Calibri"/>
                <a:cs typeface="Calibri"/>
                <a:sym typeface="Calibri"/>
              </a:rPr>
              <a:t>).</a:t>
            </a:r>
            <a:endParaRPr/>
          </a:p>
        </p:txBody>
      </p:sp>
      <p:sp>
        <p:nvSpPr>
          <p:cNvPr id="355" name="Google Shape;355;p35"/>
          <p:cNvSpPr txBox="1"/>
          <p:nvPr/>
        </p:nvSpPr>
        <p:spPr>
          <a:xfrm>
            <a:off x="489600" y="2270610"/>
            <a:ext cx="8164800" cy="52322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link</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rel</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"stylesheet"</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media</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"screen"</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"https://fontlibrary.org/face/lemon"</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type</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"text/css"</a:t>
            </a: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356" name="Google Shape;356;p35"/>
          <p:cNvSpPr txBox="1"/>
          <p:nvPr/>
        </p:nvSpPr>
        <p:spPr>
          <a:xfrm>
            <a:off x="407875" y="3218007"/>
            <a:ext cx="8164347"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la definición de estilos colocaremos el nombre de la fuente en la propiedad </a:t>
            </a:r>
            <a:r>
              <a:rPr b="1" lang="es-PE" sz="1600">
                <a:solidFill>
                  <a:srgbClr val="262626"/>
                </a:solidFill>
                <a:latin typeface="Calibri"/>
                <a:ea typeface="Calibri"/>
                <a:cs typeface="Calibri"/>
                <a:sym typeface="Calibri"/>
              </a:rPr>
              <a:t>font-family</a:t>
            </a:r>
            <a:r>
              <a:rPr lang="es-PE" sz="1600">
                <a:solidFill>
                  <a:srgbClr val="262626"/>
                </a:solidFill>
                <a:latin typeface="Calibri"/>
                <a:ea typeface="Calibri"/>
                <a:cs typeface="Calibri"/>
                <a:sym typeface="Calibri"/>
              </a:rPr>
              <a:t>.</a:t>
            </a:r>
            <a:endParaRPr/>
          </a:p>
        </p:txBody>
      </p:sp>
      <p:sp>
        <p:nvSpPr>
          <p:cNvPr id="357" name="Google Shape;357;p35"/>
          <p:cNvSpPr txBox="1"/>
          <p:nvPr/>
        </p:nvSpPr>
        <p:spPr>
          <a:xfrm>
            <a:off x="1184081" y="3805387"/>
            <a:ext cx="6906974"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h1</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'LemonRegular'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Arial</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Helvetica</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sans-serif</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6"/>
          <p:cNvSpPr/>
          <p:nvPr/>
        </p:nvSpPr>
        <p:spPr>
          <a:xfrm>
            <a:off x="1228562" y="3685309"/>
            <a:ext cx="7056455" cy="1108364"/>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364" name="Google Shape;364;p36"/>
          <p:cNvSpPr/>
          <p:nvPr/>
        </p:nvSpPr>
        <p:spPr>
          <a:xfrm>
            <a:off x="1496291" y="1653309"/>
            <a:ext cx="6363854" cy="87745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365" name="Google Shape;365;p36"/>
          <p:cNvSpPr txBox="1"/>
          <p:nvPr/>
        </p:nvSpPr>
        <p:spPr>
          <a:xfrm>
            <a:off x="407875" y="824987"/>
            <a:ext cx="7967157"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IMPORTAR FUENTES MEDIANTE LA INSTRUCCIÓN @IMPORT</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siguiente ejemplo importaremos una fuente con el uso de la instrucción </a:t>
            </a:r>
            <a:r>
              <a:rPr b="1" lang="es-PE" sz="1600">
                <a:solidFill>
                  <a:srgbClr val="262626"/>
                </a:solidFill>
                <a:latin typeface="Calibri"/>
                <a:ea typeface="Calibri"/>
                <a:cs typeface="Calibri"/>
                <a:sym typeface="Calibri"/>
              </a:rPr>
              <a:t>@import</a:t>
            </a:r>
            <a:r>
              <a:rPr lang="es-PE" sz="1600">
                <a:solidFill>
                  <a:srgbClr val="262626"/>
                </a:solidFill>
                <a:latin typeface="Calibri"/>
                <a:ea typeface="Calibri"/>
                <a:cs typeface="Calibri"/>
                <a:sym typeface="Calibri"/>
              </a:rPr>
              <a:t>.</a:t>
            </a:r>
            <a:endParaRPr/>
          </a:p>
        </p:txBody>
      </p:sp>
      <p:sp>
        <p:nvSpPr>
          <p:cNvPr id="366" name="Google Shape;366;p3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INCORPORACIÓN DE FUENTES DE DIVERSOS ORÍGENES</a:t>
            </a:r>
            <a:endParaRPr sz="1700">
              <a:solidFill>
                <a:srgbClr val="438AD7"/>
              </a:solidFill>
              <a:latin typeface="Calibri"/>
              <a:ea typeface="Calibri"/>
              <a:cs typeface="Calibri"/>
              <a:sym typeface="Calibri"/>
            </a:endParaRPr>
          </a:p>
        </p:txBody>
      </p:sp>
      <p:sp>
        <p:nvSpPr>
          <p:cNvPr id="367" name="Google Shape;367;p36"/>
          <p:cNvSpPr txBox="1"/>
          <p:nvPr/>
        </p:nvSpPr>
        <p:spPr>
          <a:xfrm>
            <a:off x="1569550" y="1718924"/>
            <a:ext cx="6225001"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style</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C586C0"/>
                </a:solidFill>
                <a:latin typeface="Consolas"/>
                <a:ea typeface="Consolas"/>
                <a:cs typeface="Consolas"/>
                <a:sym typeface="Consolas"/>
              </a:rPr>
              <a:t>@import</a:t>
            </a:r>
            <a:r>
              <a:rPr b="0" lang="es-PE" sz="1400">
                <a:solidFill>
                  <a:srgbClr val="D4D4D4"/>
                </a:solidFill>
                <a:latin typeface="Consolas"/>
                <a:ea typeface="Consolas"/>
                <a:cs typeface="Consolas"/>
                <a:sym typeface="Consolas"/>
              </a:rPr>
              <a:t> </a:t>
            </a:r>
            <a:r>
              <a:rPr b="0" lang="es-PE" sz="1400">
                <a:solidFill>
                  <a:srgbClr val="DCDCAA"/>
                </a:solidFill>
                <a:latin typeface="Consolas"/>
                <a:ea typeface="Consolas"/>
                <a:cs typeface="Consolas"/>
                <a:sym typeface="Consolas"/>
              </a:rPr>
              <a:t>url</a:t>
            </a:r>
            <a:r>
              <a:rPr b="0" lang="es-PE" sz="1400">
                <a:solidFill>
                  <a:srgbClr val="D4D4D4"/>
                </a:solidFill>
                <a:latin typeface="Consolas"/>
                <a:ea typeface="Consolas"/>
                <a:cs typeface="Consolas"/>
                <a:sym typeface="Consolas"/>
              </a:rPr>
              <a:t>(</a:t>
            </a:r>
            <a:r>
              <a:rPr b="0" lang="es-PE" sz="1400">
                <a:solidFill>
                  <a:srgbClr val="9CDCFE"/>
                </a:solidFill>
                <a:latin typeface="Consolas"/>
                <a:ea typeface="Consolas"/>
                <a:cs typeface="Consolas"/>
                <a:sym typeface="Consolas"/>
              </a:rPr>
              <a:t>https://fontlibrary.org/face/germano</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style</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368" name="Google Shape;368;p36"/>
          <p:cNvSpPr txBox="1"/>
          <p:nvPr/>
        </p:nvSpPr>
        <p:spPr>
          <a:xfrm>
            <a:off x="407875" y="2897032"/>
            <a:ext cx="8191180"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definir los estilos para el texto bastará colocar el nombre de la fuente que hemos importado en la propiedad </a:t>
            </a:r>
            <a:r>
              <a:rPr b="1" lang="es-PE" sz="1600">
                <a:solidFill>
                  <a:srgbClr val="262626"/>
                </a:solidFill>
                <a:latin typeface="Calibri"/>
                <a:ea typeface="Calibri"/>
                <a:cs typeface="Calibri"/>
                <a:sym typeface="Calibri"/>
              </a:rPr>
              <a:t>font-family</a:t>
            </a:r>
            <a:r>
              <a:rPr lang="es-PE" sz="1600">
                <a:solidFill>
                  <a:srgbClr val="262626"/>
                </a:solidFill>
                <a:latin typeface="Calibri"/>
                <a:ea typeface="Calibri"/>
                <a:cs typeface="Calibri"/>
                <a:sym typeface="Calibri"/>
              </a:rPr>
              <a:t>.</a:t>
            </a:r>
            <a:endParaRPr/>
          </a:p>
        </p:txBody>
      </p:sp>
      <p:sp>
        <p:nvSpPr>
          <p:cNvPr id="369" name="Google Shape;369;p36"/>
          <p:cNvSpPr txBox="1"/>
          <p:nvPr/>
        </p:nvSpPr>
        <p:spPr>
          <a:xfrm>
            <a:off x="1304153" y="3755742"/>
            <a:ext cx="6906974" cy="95410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p</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'GermanoRegular'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Arial</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Helvetica</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sans-serif</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font-size</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14pt</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7"/>
          <p:cNvSpPr txBox="1"/>
          <p:nvPr/>
        </p:nvSpPr>
        <p:spPr>
          <a:xfrm>
            <a:off x="407875" y="885092"/>
            <a:ext cx="8246598"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INCORPORAR UNA FUENTE DESCARGADA</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Algunos repositorios nos ofrecen la posibilidad de descargar fuentes para colocarlas en nuestro sitio web. Tal es el caso de </a:t>
            </a:r>
            <a:r>
              <a:rPr b="1" lang="es-PE" sz="1600">
                <a:solidFill>
                  <a:srgbClr val="262626"/>
                </a:solidFill>
                <a:latin typeface="Calibri"/>
                <a:ea typeface="Calibri"/>
                <a:cs typeface="Calibri"/>
                <a:sym typeface="Calibri"/>
              </a:rPr>
              <a:t>Font Squirrel</a:t>
            </a:r>
            <a:r>
              <a:rPr lang="es-PE" sz="1600">
                <a:solidFill>
                  <a:srgbClr val="262626"/>
                </a:solidFill>
                <a:latin typeface="Calibri"/>
                <a:ea typeface="Calibri"/>
                <a:cs typeface="Calibri"/>
                <a:sym typeface="Calibri"/>
              </a:rPr>
              <a:t> </a:t>
            </a:r>
            <a:r>
              <a:rPr lang="es-PE" sz="1600">
                <a:solidFill>
                  <a:srgbClr val="276B7D"/>
                </a:solidFill>
                <a:latin typeface="Calibri"/>
                <a:ea typeface="Calibri"/>
                <a:cs typeface="Calibri"/>
                <a:sym typeface="Calibri"/>
              </a:rPr>
              <a:t>(</a:t>
            </a:r>
            <a:r>
              <a:rPr lang="es-PE" sz="1600" u="sng">
                <a:solidFill>
                  <a:srgbClr val="276B7D"/>
                </a:solidFill>
                <a:latin typeface="Calibri"/>
                <a:ea typeface="Calibri"/>
                <a:cs typeface="Calibri"/>
                <a:sym typeface="Calibri"/>
                <a:hlinkClick r:id="rId3">
                  <a:extLst>
                    <a:ext uri="{A12FA001-AC4F-418D-AE19-62706E023703}">
                      <ahyp:hlinkClr val="tx"/>
                    </a:ext>
                  </a:extLst>
                </a:hlinkClick>
              </a:rPr>
              <a:t>https://www.fontsquirrel.com/</a:t>
            </a:r>
            <a:r>
              <a:rPr lang="es-PE" sz="1600">
                <a:solidFill>
                  <a:srgbClr val="276B7D"/>
                </a:solidFill>
                <a:latin typeface="Calibri"/>
                <a:ea typeface="Calibri"/>
                <a:cs typeface="Calibri"/>
                <a:sym typeface="Calibri"/>
              </a:rPr>
              <a:t>).</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fuentes serán descargadas en un archivo comprimido. En nuestro ejemplo, colocaremos los archivos (una vez descomprimidos) en la carpeta </a:t>
            </a:r>
            <a:r>
              <a:rPr b="1" lang="es-PE" sz="1600">
                <a:solidFill>
                  <a:srgbClr val="262626"/>
                </a:solidFill>
                <a:latin typeface="Calibri"/>
                <a:ea typeface="Calibri"/>
                <a:cs typeface="Calibri"/>
                <a:sym typeface="Calibri"/>
              </a:rPr>
              <a:t>fonts</a:t>
            </a:r>
            <a:r>
              <a:rPr lang="es-PE" sz="1600">
                <a:solidFill>
                  <a:srgbClr val="262626"/>
                </a:solidFill>
                <a:latin typeface="Calibri"/>
                <a:ea typeface="Calibri"/>
                <a:cs typeface="Calibri"/>
                <a:sym typeface="Calibri"/>
              </a:rPr>
              <a:t> de nuestro sitio web.</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acceder a la fuente descargada, en la definición de estilos, hacemos uso de la instrucción </a:t>
            </a:r>
            <a:r>
              <a:rPr b="1" lang="es-PE" sz="1600">
                <a:solidFill>
                  <a:srgbClr val="262626"/>
                </a:solidFill>
                <a:latin typeface="Calibri"/>
                <a:ea typeface="Calibri"/>
                <a:cs typeface="Calibri"/>
                <a:sym typeface="Calibri"/>
              </a:rPr>
              <a:t>@font-face</a:t>
            </a:r>
            <a:r>
              <a:rPr lang="es-PE" sz="1600">
                <a:solidFill>
                  <a:srgbClr val="262626"/>
                </a:solidFill>
                <a:latin typeface="Calibri"/>
                <a:ea typeface="Calibri"/>
                <a:cs typeface="Calibri"/>
                <a:sym typeface="Calibri"/>
              </a:rPr>
              <a:t>. </a:t>
            </a:r>
            <a:endParaRPr/>
          </a:p>
        </p:txBody>
      </p:sp>
      <p:sp>
        <p:nvSpPr>
          <p:cNvPr id="376" name="Google Shape;376;p3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INCORPORACIÓN DE FUENTES DE DIVERSOS ORÍGENES</a:t>
            </a:r>
            <a:endParaRPr sz="1700">
              <a:solidFill>
                <a:srgbClr val="438AD7"/>
              </a:solidFill>
              <a:latin typeface="Calibri"/>
              <a:ea typeface="Calibri"/>
              <a:cs typeface="Calibri"/>
              <a:sym typeface="Calibri"/>
            </a:endParaRPr>
          </a:p>
        </p:txBody>
      </p:sp>
      <p:sp>
        <p:nvSpPr>
          <p:cNvPr id="377" name="Google Shape;377;p37"/>
          <p:cNvSpPr/>
          <p:nvPr/>
        </p:nvSpPr>
        <p:spPr>
          <a:xfrm>
            <a:off x="1698244" y="3024129"/>
            <a:ext cx="6374337" cy="111704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378" name="Google Shape;378;p37"/>
          <p:cNvSpPr txBox="1"/>
          <p:nvPr/>
        </p:nvSpPr>
        <p:spPr>
          <a:xfrm>
            <a:off x="1772257" y="3106360"/>
            <a:ext cx="6224400" cy="95410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C586C0"/>
                </a:solidFill>
                <a:latin typeface="Consolas"/>
                <a:ea typeface="Consolas"/>
                <a:cs typeface="Consolas"/>
                <a:sym typeface="Consolas"/>
              </a:rPr>
              <a:t>@font-face</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a:t>
            </a:r>
            <a:r>
              <a:rPr b="0" lang="es-PE" sz="1400">
                <a:solidFill>
                  <a:srgbClr val="D4D4D4"/>
                </a:solidFill>
                <a:latin typeface="Consolas"/>
                <a:ea typeface="Consolas"/>
                <a:cs typeface="Consolas"/>
                <a:sym typeface="Consolas"/>
              </a:rPr>
              <a:t>: Rubik;</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src</a:t>
            </a:r>
            <a:r>
              <a:rPr b="0" lang="es-PE" sz="1400">
                <a:solidFill>
                  <a:srgbClr val="D4D4D4"/>
                </a:solidFill>
                <a:latin typeface="Consolas"/>
                <a:ea typeface="Consolas"/>
                <a:cs typeface="Consolas"/>
                <a:sym typeface="Consolas"/>
              </a:rPr>
              <a:t>: </a:t>
            </a:r>
            <a:r>
              <a:rPr b="0" lang="es-PE" sz="1400">
                <a:solidFill>
                  <a:srgbClr val="DCDCAA"/>
                </a:solidFill>
                <a:latin typeface="Consolas"/>
                <a:ea typeface="Consolas"/>
                <a:cs typeface="Consolas"/>
                <a:sym typeface="Consolas"/>
              </a:rPr>
              <a:t> url</a:t>
            </a:r>
            <a:r>
              <a:rPr b="0" lang="es-PE" sz="1400">
                <a:solidFill>
                  <a:srgbClr val="D4D4D4"/>
                </a:solidFill>
                <a:latin typeface="Consolas"/>
                <a:ea typeface="Consolas"/>
                <a:cs typeface="Consolas"/>
                <a:sym typeface="Consolas"/>
              </a:rPr>
              <a:t>(</a:t>
            </a:r>
            <a:r>
              <a:rPr b="0" lang="es-PE" sz="1400">
                <a:solidFill>
                  <a:srgbClr val="9CDCFE"/>
                </a:solidFill>
                <a:latin typeface="Consolas"/>
                <a:ea typeface="Consolas"/>
                <a:cs typeface="Consolas"/>
                <a:sym typeface="Consolas"/>
              </a:rPr>
              <a:t>fonts/Rubik-Regular.ttf</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8"/>
          <p:cNvSpPr/>
          <p:nvPr/>
        </p:nvSpPr>
        <p:spPr>
          <a:xfrm>
            <a:off x="1403684" y="2423998"/>
            <a:ext cx="6336631" cy="867004"/>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385" name="Google Shape;385;p3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INCORPORACIÓN DE FUENTES DE DIVERSOS ORÍGENES</a:t>
            </a:r>
            <a:endParaRPr sz="1700">
              <a:solidFill>
                <a:srgbClr val="438AD7"/>
              </a:solidFill>
              <a:latin typeface="Calibri"/>
              <a:ea typeface="Calibri"/>
              <a:cs typeface="Calibri"/>
              <a:sym typeface="Calibri"/>
            </a:endParaRPr>
          </a:p>
        </p:txBody>
      </p:sp>
      <p:sp>
        <p:nvSpPr>
          <p:cNvPr id="386" name="Google Shape;386;p38"/>
          <p:cNvSpPr txBox="1"/>
          <p:nvPr/>
        </p:nvSpPr>
        <p:spPr>
          <a:xfrm>
            <a:off x="407875" y="1005804"/>
            <a:ext cx="4517859"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INCORPORAR UNA FUENTE DESCARGADA</a:t>
            </a:r>
            <a:endParaRPr sz="1600">
              <a:solidFill>
                <a:srgbClr val="262626"/>
              </a:solidFill>
              <a:latin typeface="Calibri"/>
              <a:ea typeface="Calibri"/>
              <a:cs typeface="Calibri"/>
              <a:sym typeface="Calibri"/>
            </a:endParaRPr>
          </a:p>
        </p:txBody>
      </p:sp>
      <p:sp>
        <p:nvSpPr>
          <p:cNvPr id="387" name="Google Shape;387;p38"/>
          <p:cNvSpPr txBox="1"/>
          <p:nvPr/>
        </p:nvSpPr>
        <p:spPr>
          <a:xfrm>
            <a:off x="363232" y="1336834"/>
            <a:ext cx="7921786"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los estilos para el texto bastará colocar el nombre de la fuente en la propiedad </a:t>
            </a:r>
            <a:r>
              <a:rPr b="1" lang="es-PE" sz="1600">
                <a:solidFill>
                  <a:srgbClr val="262626"/>
                </a:solidFill>
                <a:latin typeface="Calibri"/>
                <a:ea typeface="Calibri"/>
                <a:cs typeface="Calibri"/>
                <a:sym typeface="Calibri"/>
              </a:rPr>
              <a:t>font-family</a:t>
            </a:r>
            <a:r>
              <a:rPr lang="es-PE" sz="1600">
                <a:solidFill>
                  <a:srgbClr val="262626"/>
                </a:solidFill>
                <a:latin typeface="Calibri"/>
                <a:ea typeface="Calibri"/>
                <a:cs typeface="Calibri"/>
                <a:sym typeface="Calibri"/>
              </a:rPr>
              <a:t> tal como se ha definido en la instrucción </a:t>
            </a:r>
            <a:r>
              <a:rPr b="1" lang="es-PE" sz="1600">
                <a:solidFill>
                  <a:srgbClr val="262626"/>
                </a:solidFill>
                <a:latin typeface="Calibri"/>
                <a:ea typeface="Calibri"/>
                <a:cs typeface="Calibri"/>
                <a:sym typeface="Calibri"/>
              </a:rPr>
              <a:t>@font-face</a:t>
            </a:r>
            <a:r>
              <a:rPr lang="es-PE" sz="1600">
                <a:solidFill>
                  <a:srgbClr val="262626"/>
                </a:solidFill>
                <a:latin typeface="Calibri"/>
                <a:ea typeface="Calibri"/>
                <a:cs typeface="Calibri"/>
                <a:sym typeface="Calibri"/>
              </a:rPr>
              <a:t>.</a:t>
            </a:r>
            <a:endParaRPr/>
          </a:p>
        </p:txBody>
      </p:sp>
      <p:sp>
        <p:nvSpPr>
          <p:cNvPr id="388" name="Google Shape;388;p38"/>
          <p:cNvSpPr txBox="1"/>
          <p:nvPr/>
        </p:nvSpPr>
        <p:spPr>
          <a:xfrm>
            <a:off x="1461614" y="2484957"/>
            <a:ext cx="6224400"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p</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'Rubik'</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Arial</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Helvetica</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sans-serif</a:t>
            </a:r>
            <a:r>
              <a:rPr b="0" lang="es-PE" sz="1400">
                <a:solidFill>
                  <a:srgbClr val="D4D4D4"/>
                </a:solidFill>
                <a:latin typeface="Consolas"/>
                <a:ea typeface="Consolas"/>
                <a:cs typeface="Consolas"/>
                <a:sym typeface="Consolas"/>
              </a:rPr>
              <a: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39"/>
          <p:cNvSpPr/>
          <p:nvPr/>
        </p:nvSpPr>
        <p:spPr>
          <a:xfrm>
            <a:off x="424252" y="3703125"/>
            <a:ext cx="7966170" cy="125348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UNIDADES RELATIVAS </a:t>
            </a:r>
            <a:r>
              <a:rPr b="1" lang="es-PE" sz="2800">
                <a:solidFill>
                  <a:schemeClr val="lt1"/>
                </a:solidFill>
                <a:latin typeface="Arial"/>
                <a:ea typeface="Arial"/>
                <a:cs typeface="Arial"/>
                <a:sym typeface="Arial"/>
              </a:rPr>
              <a:t>PARA TEXTO</a:t>
            </a:r>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4"/>
          <p:cNvSpPr txBox="1"/>
          <p:nvPr/>
        </p:nvSpPr>
        <p:spPr>
          <a:xfrm>
            <a:off x="407875" y="786821"/>
            <a:ext cx="4376543" cy="369331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Un degradado o gradiente en CSS es la transición gradual de un color hacia otro.</a:t>
            </a:r>
            <a:endParaRPr/>
          </a:p>
          <a:p>
            <a:pPr indent="-66675" lvl="0" marL="1800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En versiones anteriores de CSS esta característica no estaba presente, por lo que se tenía que emplear imágenes para lograr este efecto.</a:t>
            </a:r>
            <a:endParaRPr/>
          </a:p>
          <a:p>
            <a:pPr indent="-66675" lvl="0" marL="1800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Con CSS 3 esta tarea se realiza de manera sencilla. El degradado puede aplicarse a la propiedad </a:t>
            </a:r>
            <a:r>
              <a:rPr b="1" lang="es-PE" sz="1600">
                <a:solidFill>
                  <a:schemeClr val="dk1"/>
                </a:solidFill>
                <a:latin typeface="Calibri"/>
                <a:ea typeface="Calibri"/>
                <a:cs typeface="Calibri"/>
                <a:sym typeface="Calibri"/>
              </a:rPr>
              <a:t>background</a:t>
            </a:r>
            <a:r>
              <a:rPr lang="es-PE" sz="1600">
                <a:solidFill>
                  <a:schemeClr val="dk1"/>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Los navegadores soportan dos tipos de degradados: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Lineal</a:t>
            </a:r>
            <a:r>
              <a:rPr b="0" i="0" lang="es-PE" sz="1600" u="none" cap="none" strike="noStrike">
                <a:solidFill>
                  <a:schemeClr val="dk1"/>
                </a:solidFill>
                <a:latin typeface="Calibri"/>
                <a:ea typeface="Calibri"/>
                <a:cs typeface="Calibri"/>
                <a:sym typeface="Calibri"/>
              </a:rPr>
              <a:t>, que usa la función </a:t>
            </a:r>
            <a:r>
              <a:rPr b="0" i="1" lang="es-PE" sz="1600" u="none" cap="none" strike="noStrike">
                <a:solidFill>
                  <a:schemeClr val="dk1"/>
                </a:solidFill>
                <a:latin typeface="Calibri"/>
                <a:ea typeface="Calibri"/>
                <a:cs typeface="Calibri"/>
                <a:sym typeface="Calibri"/>
              </a:rPr>
              <a:t>linear-gradient</a:t>
            </a:r>
            <a:r>
              <a:rPr b="0" i="0" lang="es-PE" sz="1600" u="none" cap="none" strike="noStrike">
                <a:solidFill>
                  <a:schemeClr val="dk1"/>
                </a:solidFill>
                <a:latin typeface="Calibri"/>
                <a:ea typeface="Calibri"/>
                <a:cs typeface="Calibri"/>
                <a:sym typeface="Calibri"/>
              </a:rPr>
              <a:t>.</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Radial</a:t>
            </a:r>
            <a:r>
              <a:rPr b="0" i="0" lang="es-PE" sz="1600" u="none" cap="none" strike="noStrike">
                <a:solidFill>
                  <a:schemeClr val="dk1"/>
                </a:solidFill>
                <a:latin typeface="Calibri"/>
                <a:ea typeface="Calibri"/>
                <a:cs typeface="Calibri"/>
                <a:sym typeface="Calibri"/>
              </a:rPr>
              <a:t>, que usa la función </a:t>
            </a:r>
            <a:r>
              <a:rPr b="0" i="1" lang="es-PE" sz="1600" u="none" cap="none" strike="noStrike">
                <a:solidFill>
                  <a:schemeClr val="dk1"/>
                </a:solidFill>
                <a:latin typeface="Calibri"/>
                <a:ea typeface="Calibri"/>
                <a:cs typeface="Calibri"/>
                <a:sym typeface="Calibri"/>
              </a:rPr>
              <a:t>radial-gradient</a:t>
            </a:r>
            <a:r>
              <a:rPr b="0" i="0" lang="es-PE" sz="1600" u="none" cap="none" strike="noStrike">
                <a:solidFill>
                  <a:schemeClr val="dk1"/>
                </a:solidFill>
                <a:latin typeface="Calibri"/>
                <a:ea typeface="Calibri"/>
                <a:cs typeface="Calibri"/>
                <a:sym typeface="Calibri"/>
              </a:rPr>
              <a:t>.</a:t>
            </a:r>
            <a:endParaRPr/>
          </a:p>
        </p:txBody>
      </p:sp>
      <p:sp>
        <p:nvSpPr>
          <p:cNvPr id="58" name="Google Shape;58;p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pic>
        <p:nvPicPr>
          <p:cNvPr descr="HD wallpaper: gradient, sky, moon, sunset, blue, beauty in nature, scenics  - nature | Wallpaper Flare" id="59" name="Google Shape;59;p4"/>
          <p:cNvPicPr preferRelativeResize="0"/>
          <p:nvPr/>
        </p:nvPicPr>
        <p:blipFill rotWithShape="1">
          <a:blip r:embed="rId3">
            <a:alphaModFix/>
          </a:blip>
          <a:srcRect b="0" l="0" r="0" t="0"/>
          <a:stretch/>
        </p:blipFill>
        <p:spPr>
          <a:xfrm>
            <a:off x="5482216" y="738777"/>
            <a:ext cx="2952542" cy="393526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0"/>
          <p:cNvSpPr txBox="1"/>
          <p:nvPr/>
        </p:nvSpPr>
        <p:spPr>
          <a:xfrm>
            <a:off x="468189" y="857479"/>
            <a:ext cx="4509546" cy="3447098"/>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unidades de medida en HTML y CSS pueden ser absolutas o relativas.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valores de las </a:t>
            </a:r>
            <a:r>
              <a:rPr b="1" lang="es-PE" sz="1600">
                <a:solidFill>
                  <a:srgbClr val="262626"/>
                </a:solidFill>
                <a:latin typeface="Calibri"/>
                <a:ea typeface="Calibri"/>
                <a:cs typeface="Calibri"/>
                <a:sym typeface="Calibri"/>
              </a:rPr>
              <a:t>unidades absolutas </a:t>
            </a:r>
            <a:r>
              <a:rPr lang="es-PE" sz="1600">
                <a:solidFill>
                  <a:srgbClr val="262626"/>
                </a:solidFill>
                <a:latin typeface="Calibri"/>
                <a:ea typeface="Calibri"/>
                <a:cs typeface="Calibri"/>
                <a:sym typeface="Calibri"/>
              </a:rPr>
              <a:t>no dependen de otro valor de referencia. Entre estas unidades tenemos a los puntos (pt), picas (pc), centímetros (cm), milímetros (mm) y pulgadas (in).</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valores de las </a:t>
            </a:r>
            <a:r>
              <a:rPr b="1" lang="es-PE" sz="1600">
                <a:solidFill>
                  <a:srgbClr val="262626"/>
                </a:solidFill>
                <a:latin typeface="Calibri"/>
                <a:ea typeface="Calibri"/>
                <a:cs typeface="Calibri"/>
                <a:sym typeface="Calibri"/>
              </a:rPr>
              <a:t>unidades relativas </a:t>
            </a:r>
            <a:r>
              <a:rPr lang="es-PE" sz="1600">
                <a:solidFill>
                  <a:srgbClr val="262626"/>
                </a:solidFill>
                <a:latin typeface="Calibri"/>
                <a:ea typeface="Calibri"/>
                <a:cs typeface="Calibri"/>
                <a:sym typeface="Calibri"/>
              </a:rPr>
              <a:t>dependen de otro valor de referencia. Por ejemplo, tenemos a los píxeles (px) que dependen de la resolución de la pantalla.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unidades relativas más utilizadas son </a:t>
            </a:r>
            <a:r>
              <a:rPr b="1" lang="es-PE" sz="1600">
                <a:solidFill>
                  <a:srgbClr val="262626"/>
                </a:solidFill>
                <a:latin typeface="Calibri"/>
                <a:ea typeface="Calibri"/>
                <a:cs typeface="Calibri"/>
                <a:sym typeface="Calibri"/>
              </a:rPr>
              <a:t>em</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rem</a:t>
            </a:r>
            <a:r>
              <a:rPr lang="es-PE" sz="1600">
                <a:solidFill>
                  <a:srgbClr val="262626"/>
                </a:solidFill>
                <a:latin typeface="Calibri"/>
                <a:ea typeface="Calibri"/>
                <a:cs typeface="Calibri"/>
                <a:sym typeface="Calibri"/>
              </a:rPr>
              <a:t>.</a:t>
            </a:r>
            <a:endParaRPr/>
          </a:p>
        </p:txBody>
      </p:sp>
      <p:sp>
        <p:nvSpPr>
          <p:cNvPr id="402" name="Google Shape;402;p4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UNIDADES RELATIVAS PARA TEXTO</a:t>
            </a:r>
            <a:endParaRPr/>
          </a:p>
        </p:txBody>
      </p:sp>
      <p:pic>
        <p:nvPicPr>
          <p:cNvPr descr="Typography | UF Brand Center |" id="403" name="Google Shape;403;p40"/>
          <p:cNvPicPr preferRelativeResize="0"/>
          <p:nvPr/>
        </p:nvPicPr>
        <p:blipFill rotWithShape="1">
          <a:blip r:embed="rId3">
            <a:alphaModFix/>
          </a:blip>
          <a:srcRect b="0" l="0" r="0" t="0"/>
          <a:stretch/>
        </p:blipFill>
        <p:spPr>
          <a:xfrm>
            <a:off x="5337670" y="927424"/>
            <a:ext cx="3451263" cy="3377153"/>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1"/>
          <p:cNvSpPr/>
          <p:nvPr/>
        </p:nvSpPr>
        <p:spPr>
          <a:xfrm>
            <a:off x="4369279" y="3729308"/>
            <a:ext cx="3988802" cy="129922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410" name="Google Shape;410;p41"/>
          <p:cNvSpPr/>
          <p:nvPr/>
        </p:nvSpPr>
        <p:spPr>
          <a:xfrm>
            <a:off x="956766" y="2207887"/>
            <a:ext cx="7401315" cy="129922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411" name="Google Shape;411;p41"/>
          <p:cNvSpPr txBox="1"/>
          <p:nvPr/>
        </p:nvSpPr>
        <p:spPr>
          <a:xfrm>
            <a:off x="407875" y="785761"/>
            <a:ext cx="8274212"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UNIDAD EM</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unidad </a:t>
            </a:r>
            <a:r>
              <a:rPr b="1" lang="es-PE" sz="1600">
                <a:solidFill>
                  <a:srgbClr val="262626"/>
                </a:solidFill>
                <a:latin typeface="Calibri"/>
                <a:ea typeface="Calibri"/>
                <a:cs typeface="Calibri"/>
                <a:sym typeface="Calibri"/>
              </a:rPr>
              <a:t>em</a:t>
            </a:r>
            <a:r>
              <a:rPr lang="es-PE" sz="1600">
                <a:solidFill>
                  <a:srgbClr val="262626"/>
                </a:solidFill>
                <a:latin typeface="Calibri"/>
                <a:ea typeface="Calibri"/>
                <a:cs typeface="Calibri"/>
                <a:sym typeface="Calibri"/>
              </a:rPr>
              <a:t> hace referencia al tamaño de letra de su elemento padre.</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Normalmente, un navegador tiene un tamaño de fuente de 16px, por lo que un 1em tendrá un tamaño de 16px, 2em serán 32px.</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nuestro ejemplo definimos el siguiente código HTML:</a:t>
            </a:r>
            <a:endParaRPr/>
          </a:p>
        </p:txBody>
      </p:sp>
      <p:sp>
        <p:nvSpPr>
          <p:cNvPr id="412" name="Google Shape;412;p4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UNIDADES RELATIVAS PARA TEXTO</a:t>
            </a:r>
            <a:endParaRPr/>
          </a:p>
        </p:txBody>
      </p:sp>
      <p:sp>
        <p:nvSpPr>
          <p:cNvPr id="413" name="Google Shape;413;p41"/>
          <p:cNvSpPr txBox="1"/>
          <p:nvPr/>
        </p:nvSpPr>
        <p:spPr>
          <a:xfrm>
            <a:off x="1010395" y="2257335"/>
            <a:ext cx="7302137"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"texto"</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Muchos años después, frente al pelotón de fusilamiento, (...)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Macondo era entonces una aldea de 20 casas de barro y cañabrava (...)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
        <p:nvSpPr>
          <p:cNvPr id="414" name="Google Shape;414;p41"/>
          <p:cNvSpPr txBox="1"/>
          <p:nvPr/>
        </p:nvSpPr>
        <p:spPr>
          <a:xfrm>
            <a:off x="407875" y="3763368"/>
            <a:ext cx="3227852" cy="1231106"/>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Podemos observar dos elementos </a:t>
            </a:r>
            <a:r>
              <a:rPr b="1" lang="es-PE" sz="1600">
                <a:solidFill>
                  <a:srgbClr val="262626"/>
                </a:solidFill>
                <a:latin typeface="Calibri"/>
                <a:ea typeface="Calibri"/>
                <a:cs typeface="Calibri"/>
                <a:sym typeface="Calibri"/>
              </a:rPr>
              <a:t>p</a:t>
            </a:r>
            <a:r>
              <a:rPr lang="es-PE" sz="1600">
                <a:solidFill>
                  <a:srgbClr val="262626"/>
                </a:solidFill>
                <a:latin typeface="Calibri"/>
                <a:ea typeface="Calibri"/>
                <a:cs typeface="Calibri"/>
                <a:sym typeface="Calibri"/>
              </a:rPr>
              <a:t>, uno al interior de elemento </a:t>
            </a:r>
            <a:r>
              <a:rPr b="1" lang="es-PE" sz="1600">
                <a:solidFill>
                  <a:srgbClr val="262626"/>
                </a:solidFill>
                <a:latin typeface="Calibri"/>
                <a:ea typeface="Calibri"/>
                <a:cs typeface="Calibri"/>
                <a:sym typeface="Calibri"/>
              </a:rPr>
              <a:t>div</a:t>
            </a:r>
            <a:r>
              <a:rPr lang="es-PE" sz="1600">
                <a:solidFill>
                  <a:srgbClr val="262626"/>
                </a:solidFill>
                <a:latin typeface="Calibri"/>
                <a:ea typeface="Calibri"/>
                <a:cs typeface="Calibri"/>
                <a:sym typeface="Calibri"/>
              </a:rPr>
              <a:t> identificado como </a:t>
            </a:r>
            <a:r>
              <a:rPr b="1" i="1" lang="es-PE" sz="1600">
                <a:solidFill>
                  <a:srgbClr val="262626"/>
                </a:solidFill>
                <a:latin typeface="Calibri"/>
                <a:ea typeface="Calibri"/>
                <a:cs typeface="Calibri"/>
                <a:sym typeface="Calibri"/>
              </a:rPr>
              <a:t>texto</a:t>
            </a:r>
            <a:r>
              <a:rPr lang="es-PE" sz="1600">
                <a:solidFill>
                  <a:srgbClr val="262626"/>
                </a:solidFill>
                <a:latin typeface="Calibri"/>
                <a:ea typeface="Calibri"/>
                <a:cs typeface="Calibri"/>
                <a:sym typeface="Calibri"/>
              </a:rPr>
              <a:t> y el segundo al interior de otro elemento </a:t>
            </a:r>
            <a:r>
              <a:rPr b="1" lang="es-PE" sz="1600">
                <a:solidFill>
                  <a:srgbClr val="262626"/>
                </a:solidFill>
                <a:latin typeface="Calibri"/>
                <a:ea typeface="Calibri"/>
                <a:cs typeface="Calibri"/>
                <a:sym typeface="Calibri"/>
              </a:rPr>
              <a:t>div</a:t>
            </a:r>
            <a:r>
              <a:rPr lang="es-PE" sz="1600">
                <a:solidFill>
                  <a:srgbClr val="262626"/>
                </a:solidFill>
                <a:latin typeface="Calibri"/>
                <a:ea typeface="Calibri"/>
                <a:cs typeface="Calibri"/>
                <a:sym typeface="Calibri"/>
              </a:rPr>
              <a:t>. Definimos sus estilos:</a:t>
            </a:r>
            <a:endParaRPr/>
          </a:p>
        </p:txBody>
      </p:sp>
      <p:sp>
        <p:nvSpPr>
          <p:cNvPr id="415" name="Google Shape;415;p41"/>
          <p:cNvSpPr txBox="1"/>
          <p:nvPr/>
        </p:nvSpPr>
        <p:spPr>
          <a:xfrm>
            <a:off x="4421395" y="3778757"/>
            <a:ext cx="3886200"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#texto</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font-size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p</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font-size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2em</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UNIDADES RELATIVAS PARA TEXTO</a:t>
            </a:r>
            <a:endParaRPr/>
          </a:p>
        </p:txBody>
      </p:sp>
      <p:sp>
        <p:nvSpPr>
          <p:cNvPr id="422" name="Google Shape;422;p42"/>
          <p:cNvSpPr txBox="1"/>
          <p:nvPr/>
        </p:nvSpPr>
        <p:spPr>
          <a:xfrm>
            <a:off x="407875" y="753757"/>
            <a:ext cx="7090205"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UNIDAD EM</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observaremos lo siguiente:</a:t>
            </a:r>
            <a:endParaRPr/>
          </a:p>
        </p:txBody>
      </p:sp>
      <p:pic>
        <p:nvPicPr>
          <p:cNvPr id="423" name="Google Shape;423;p42"/>
          <p:cNvPicPr preferRelativeResize="0"/>
          <p:nvPr/>
        </p:nvPicPr>
        <p:blipFill rotWithShape="1">
          <a:blip r:embed="rId3">
            <a:alphaModFix/>
          </a:blip>
          <a:srcRect b="0" l="0" r="0" t="0"/>
          <a:stretch/>
        </p:blipFill>
        <p:spPr>
          <a:xfrm>
            <a:off x="3036086" y="1425768"/>
            <a:ext cx="3401012" cy="1806055"/>
          </a:xfrm>
          <a:prstGeom prst="rect">
            <a:avLst/>
          </a:prstGeom>
          <a:noFill/>
          <a:ln cap="flat" cmpd="sng" w="9525">
            <a:solidFill>
              <a:srgbClr val="276B7D"/>
            </a:solidFill>
            <a:prstDash val="solid"/>
            <a:round/>
            <a:headEnd len="sm" w="sm" type="none"/>
            <a:tailEnd len="sm" w="sm" type="none"/>
          </a:ln>
        </p:spPr>
      </p:pic>
      <p:sp>
        <p:nvSpPr>
          <p:cNvPr id="424" name="Google Shape;424;p42"/>
          <p:cNvSpPr txBox="1"/>
          <p:nvPr/>
        </p:nvSpPr>
        <p:spPr>
          <a:xfrm>
            <a:off x="407875" y="3495589"/>
            <a:ext cx="8324645" cy="1569660"/>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código observamos que el primer párrafo está dentro de un elemento </a:t>
            </a:r>
            <a:r>
              <a:rPr b="1" lang="es-PE" sz="1600">
                <a:solidFill>
                  <a:srgbClr val="262626"/>
                </a:solidFill>
                <a:latin typeface="Calibri"/>
                <a:ea typeface="Calibri"/>
                <a:cs typeface="Calibri"/>
                <a:sym typeface="Calibri"/>
              </a:rPr>
              <a:t>div</a:t>
            </a:r>
            <a:r>
              <a:rPr lang="es-PE" sz="1600">
                <a:solidFill>
                  <a:srgbClr val="262626"/>
                </a:solidFill>
                <a:latin typeface="Calibri"/>
                <a:ea typeface="Calibri"/>
                <a:cs typeface="Calibri"/>
                <a:sym typeface="Calibri"/>
              </a:rPr>
              <a:t> para el que hemos definido un tamaño de fuente de 20px, por lo que el tamaño de fuente de ese párrafo será de 40px que es el equivalente a 2em.</a:t>
            </a:r>
            <a:endParaRPr/>
          </a:p>
          <a:p>
            <a:pPr indent="-130175" lvl="0" marL="180000" marR="0" rtl="0" algn="l">
              <a:spcBef>
                <a:spcPts val="0"/>
              </a:spcBef>
              <a:spcAft>
                <a:spcPts val="0"/>
              </a:spcAft>
              <a:buClr>
                <a:schemeClr val="dk1"/>
              </a:buClr>
              <a:buSzPts val="600"/>
              <a:buFont typeface="Arial"/>
              <a:buNone/>
            </a:pPr>
            <a:r>
              <a:t/>
            </a:r>
            <a:endParaRPr sz="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padre del segundo párrafo no ha especificado un tamaño de fuente, por lo tanto su tamaño base será de 16px. La fuente de ese segundo párrafo será de 32px, es decir, más pequeña que la del primer párrafo.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3"/>
          <p:cNvSpPr/>
          <p:nvPr/>
        </p:nvSpPr>
        <p:spPr>
          <a:xfrm>
            <a:off x="2591933" y="2276856"/>
            <a:ext cx="4023361" cy="78121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431" name="Google Shape;431;p43"/>
          <p:cNvSpPr txBox="1"/>
          <p:nvPr/>
        </p:nvSpPr>
        <p:spPr>
          <a:xfrm>
            <a:off x="457640" y="819370"/>
            <a:ext cx="6157654" cy="92333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chemeClr val="dk1"/>
                </a:solidFill>
                <a:latin typeface="Calibri"/>
                <a:ea typeface="Calibri"/>
                <a:cs typeface="Calibri"/>
                <a:sym typeface="Calibri"/>
              </a:rPr>
              <a:t>LA UNIDAD REM</a:t>
            </a:r>
            <a:endParaRPr/>
          </a:p>
          <a:p>
            <a:pPr indent="0" lvl="0" marL="11725" marR="0" rtl="0" algn="l">
              <a:spcBef>
                <a:spcPts val="0"/>
              </a:spcBef>
              <a:spcAft>
                <a:spcPts val="0"/>
              </a:spcAft>
              <a:buNone/>
            </a:pPr>
            <a:r>
              <a:t/>
            </a:r>
            <a:endParaRPr b="1" sz="6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unidad </a:t>
            </a:r>
            <a:r>
              <a:rPr b="1" lang="es-PE" sz="1600">
                <a:solidFill>
                  <a:srgbClr val="262626"/>
                </a:solidFill>
                <a:latin typeface="Calibri"/>
                <a:ea typeface="Calibri"/>
                <a:cs typeface="Calibri"/>
                <a:sym typeface="Calibri"/>
              </a:rPr>
              <a:t>rem</a:t>
            </a:r>
            <a:r>
              <a:rPr lang="es-PE" sz="1600">
                <a:solidFill>
                  <a:srgbClr val="262626"/>
                </a:solidFill>
                <a:latin typeface="Calibri"/>
                <a:ea typeface="Calibri"/>
                <a:cs typeface="Calibri"/>
                <a:sym typeface="Calibri"/>
              </a:rPr>
              <a:t> hace referencia al tamaño de letra del elemento raíz.</a:t>
            </a:r>
            <a:endParaRPr/>
          </a:p>
          <a:p>
            <a:pPr indent="-130175" lvl="0" marL="180000" marR="0" rtl="0" algn="l">
              <a:spcBef>
                <a:spcPts val="0"/>
              </a:spcBef>
              <a:spcAft>
                <a:spcPts val="0"/>
              </a:spcAft>
              <a:buClr>
                <a:schemeClr val="dk1"/>
              </a:buClr>
              <a:buSzPts val="600"/>
              <a:buFont typeface="Arial"/>
              <a:buNone/>
            </a:pPr>
            <a:r>
              <a:t/>
            </a:r>
            <a:endParaRPr sz="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nuestro ejemplo realizamos una modificación al estilo del párrafo:</a:t>
            </a:r>
            <a:endParaRPr/>
          </a:p>
        </p:txBody>
      </p:sp>
      <p:sp>
        <p:nvSpPr>
          <p:cNvPr id="432" name="Google Shape;432;p4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UNIDADES RELATIVAS PARA TEXTO</a:t>
            </a:r>
            <a:endParaRPr/>
          </a:p>
        </p:txBody>
      </p:sp>
      <p:sp>
        <p:nvSpPr>
          <p:cNvPr id="433" name="Google Shape;433;p43"/>
          <p:cNvSpPr txBox="1"/>
          <p:nvPr/>
        </p:nvSpPr>
        <p:spPr>
          <a:xfrm>
            <a:off x="2659987" y="2343151"/>
            <a:ext cx="3886200"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p</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font-size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2rem</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4"/>
          <p:cNvSpPr txBox="1"/>
          <p:nvPr/>
        </p:nvSpPr>
        <p:spPr>
          <a:xfrm>
            <a:off x="407875" y="765972"/>
            <a:ext cx="2506179"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chemeClr val="dk1"/>
                </a:solidFill>
                <a:latin typeface="Calibri"/>
                <a:ea typeface="Calibri"/>
                <a:cs typeface="Calibri"/>
                <a:sym typeface="Calibri"/>
              </a:rPr>
              <a:t>LA UNIDAD REM</a:t>
            </a:r>
            <a:endParaRPr sz="1600">
              <a:solidFill>
                <a:srgbClr val="262626"/>
              </a:solidFill>
              <a:latin typeface="Calibri"/>
              <a:ea typeface="Calibri"/>
              <a:cs typeface="Calibri"/>
              <a:sym typeface="Calibri"/>
            </a:endParaRPr>
          </a:p>
        </p:txBody>
      </p:sp>
      <p:sp>
        <p:nvSpPr>
          <p:cNvPr id="440" name="Google Shape;440;p4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UNIDADES RELATIVAS PARA TEXTO</a:t>
            </a:r>
            <a:endParaRPr/>
          </a:p>
        </p:txBody>
      </p:sp>
      <p:sp>
        <p:nvSpPr>
          <p:cNvPr id="441" name="Google Shape;441;p44"/>
          <p:cNvSpPr txBox="1"/>
          <p:nvPr/>
        </p:nvSpPr>
        <p:spPr>
          <a:xfrm>
            <a:off x="407875" y="1119619"/>
            <a:ext cx="4686246"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observaremos lo siguiente:</a:t>
            </a:r>
            <a:endParaRPr/>
          </a:p>
        </p:txBody>
      </p:sp>
      <p:pic>
        <p:nvPicPr>
          <p:cNvPr id="442" name="Google Shape;442;p44"/>
          <p:cNvPicPr preferRelativeResize="0"/>
          <p:nvPr/>
        </p:nvPicPr>
        <p:blipFill rotWithShape="1">
          <a:blip r:embed="rId3">
            <a:alphaModFix/>
          </a:blip>
          <a:srcRect b="0" l="0" r="0" t="0"/>
          <a:stretch/>
        </p:blipFill>
        <p:spPr>
          <a:xfrm>
            <a:off x="2432655" y="1726805"/>
            <a:ext cx="4278690" cy="1808639"/>
          </a:xfrm>
          <a:prstGeom prst="rect">
            <a:avLst/>
          </a:prstGeom>
          <a:noFill/>
          <a:ln cap="flat" cmpd="sng" w="9525">
            <a:solidFill>
              <a:srgbClr val="276B7D"/>
            </a:solidFill>
            <a:prstDash val="solid"/>
            <a:round/>
            <a:headEnd len="sm" w="sm" type="none"/>
            <a:tailEnd len="sm" w="sm" type="none"/>
          </a:ln>
        </p:spPr>
      </p:pic>
      <p:sp>
        <p:nvSpPr>
          <p:cNvPr id="443" name="Google Shape;443;p44"/>
          <p:cNvSpPr txBox="1"/>
          <p:nvPr/>
        </p:nvSpPr>
        <p:spPr>
          <a:xfrm>
            <a:off x="407874" y="3896409"/>
            <a:ext cx="8114333"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este caso vemos que los dos párrafos tienen el mismo tamaño de fuente. Esto es porque el elemento raíz de ambos párrafos, es decir, el elemento </a:t>
            </a:r>
            <a:r>
              <a:rPr b="1" lang="es-PE" sz="1600">
                <a:solidFill>
                  <a:srgbClr val="262626"/>
                </a:solidFill>
                <a:latin typeface="Calibri"/>
                <a:ea typeface="Calibri"/>
                <a:cs typeface="Calibri"/>
                <a:sym typeface="Calibri"/>
              </a:rPr>
              <a:t>body</a:t>
            </a:r>
            <a:r>
              <a:rPr lang="es-PE" sz="1600">
                <a:solidFill>
                  <a:srgbClr val="262626"/>
                </a:solidFill>
                <a:latin typeface="Calibri"/>
                <a:ea typeface="Calibri"/>
                <a:cs typeface="Calibri"/>
                <a:sym typeface="Calibri"/>
              </a:rPr>
              <a:t> no ha variado su tamaño y la unidad </a:t>
            </a:r>
            <a:r>
              <a:rPr b="1" lang="es-PE" sz="1600">
                <a:solidFill>
                  <a:srgbClr val="262626"/>
                </a:solidFill>
                <a:latin typeface="Calibri"/>
                <a:ea typeface="Calibri"/>
                <a:cs typeface="Calibri"/>
                <a:sym typeface="Calibri"/>
              </a:rPr>
              <a:t>rem</a:t>
            </a:r>
            <a:r>
              <a:rPr lang="es-PE" sz="1600">
                <a:solidFill>
                  <a:srgbClr val="262626"/>
                </a:solidFill>
                <a:latin typeface="Calibri"/>
                <a:ea typeface="Calibri"/>
                <a:cs typeface="Calibri"/>
                <a:sym typeface="Calibri"/>
              </a:rPr>
              <a:t> está definida en relación al tamaño de fuente de dicho elemento.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5"/>
          <p:cNvSpPr/>
          <p:nvPr/>
        </p:nvSpPr>
        <p:spPr>
          <a:xfrm>
            <a:off x="424252" y="3703125"/>
            <a:ext cx="7966170" cy="176952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SELECTORES </a:t>
            </a:r>
            <a:r>
              <a:rPr b="1" lang="es-PE" sz="2800">
                <a:solidFill>
                  <a:schemeClr val="lt1"/>
                </a:solidFill>
                <a:latin typeface="Arial"/>
                <a:ea typeface="Arial"/>
                <a:cs typeface="Arial"/>
                <a:sym typeface="Arial"/>
              </a:rPr>
              <a:t>AVANZADOS</a:t>
            </a:r>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6"/>
          <p:cNvSpPr/>
          <p:nvPr/>
        </p:nvSpPr>
        <p:spPr>
          <a:xfrm>
            <a:off x="1664737" y="2943294"/>
            <a:ext cx="5532311" cy="193975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457" name="Google Shape;457;p46"/>
          <p:cNvSpPr txBox="1"/>
          <p:nvPr/>
        </p:nvSpPr>
        <p:spPr>
          <a:xfrm>
            <a:off x="407875" y="781230"/>
            <a:ext cx="7003364" cy="184665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sesiones anteriores hemos visto selectores simples y anidados.</a:t>
            </a:r>
            <a:endParaRPr/>
          </a:p>
          <a:p>
            <a:pPr indent="-142875" lvl="0" marL="180000" marR="0" rtl="0" algn="l">
              <a:spcBef>
                <a:spcPts val="0"/>
              </a:spcBef>
              <a:spcAft>
                <a:spcPts val="0"/>
              </a:spcAft>
              <a:buClr>
                <a:schemeClr val="dk1"/>
              </a:buClr>
              <a:buSzPts val="400"/>
              <a:buFont typeface="Arial"/>
              <a:buNone/>
            </a:pPr>
            <a:r>
              <a:t/>
            </a:r>
            <a:endParaRPr sz="4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selectores avanzados permiten definir reglas CSS mediante la aplicación de combinadores. Entre estos selectores tenemos: de descendientes, de hijos (con el combinador </a:t>
            </a:r>
            <a:r>
              <a:rPr b="1" lang="es-PE" sz="1600">
                <a:solidFill>
                  <a:srgbClr val="262626"/>
                </a:solidFill>
                <a:latin typeface="Calibri"/>
                <a:ea typeface="Calibri"/>
                <a:cs typeface="Calibri"/>
                <a:sym typeface="Calibri"/>
              </a:rPr>
              <a:t>“&gt;”</a:t>
            </a:r>
            <a:r>
              <a:rPr lang="es-PE" sz="1600">
                <a:solidFill>
                  <a:srgbClr val="262626"/>
                </a:solidFill>
                <a:latin typeface="Calibri"/>
                <a:ea typeface="Calibri"/>
                <a:cs typeface="Calibri"/>
                <a:sym typeface="Calibri"/>
              </a:rPr>
              <a:t>), de hermanos adyacentes (con el combinador </a:t>
            </a:r>
            <a:r>
              <a:rPr b="1" lang="es-PE" sz="1600">
                <a:solidFill>
                  <a:srgbClr val="262626"/>
                </a:solidFill>
                <a:latin typeface="Calibri"/>
                <a:ea typeface="Calibri"/>
                <a:cs typeface="Calibri"/>
                <a:sym typeface="Calibri"/>
              </a:rPr>
              <a:t>“+”</a:t>
            </a:r>
            <a:r>
              <a:rPr lang="es-PE" sz="1600">
                <a:solidFill>
                  <a:srgbClr val="262626"/>
                </a:solidFill>
                <a:latin typeface="Calibri"/>
                <a:ea typeface="Calibri"/>
                <a:cs typeface="Calibri"/>
                <a:sym typeface="Calibri"/>
              </a:rPr>
              <a:t>) y de hermanos generales (con el combinador </a:t>
            </a:r>
            <a:r>
              <a:rPr b="1" lang="es-PE" sz="1600">
                <a:solidFill>
                  <a:srgbClr val="262626"/>
                </a:solidFill>
                <a:latin typeface="Calibri"/>
                <a:ea typeface="Calibri"/>
                <a:cs typeface="Calibri"/>
                <a:sym typeface="Calibri"/>
              </a:rPr>
              <a:t>“~”</a:t>
            </a:r>
            <a:r>
              <a:rPr lang="es-PE" sz="1600">
                <a:solidFill>
                  <a:srgbClr val="262626"/>
                </a:solidFill>
                <a:latin typeface="Calibri"/>
                <a:ea typeface="Calibri"/>
                <a:cs typeface="Calibri"/>
                <a:sym typeface="Calibri"/>
              </a:rPr>
              <a:t>).</a:t>
            </a:r>
            <a:endParaRPr/>
          </a:p>
          <a:p>
            <a:pPr indent="-142875" lvl="0" marL="180000" marR="0" rtl="0" algn="l">
              <a:spcBef>
                <a:spcPts val="0"/>
              </a:spcBef>
              <a:spcAft>
                <a:spcPts val="0"/>
              </a:spcAft>
              <a:buClr>
                <a:schemeClr val="dk1"/>
              </a:buClr>
              <a:buSzPts val="400"/>
              <a:buFont typeface="Arial"/>
              <a:buNone/>
            </a:pPr>
            <a:r>
              <a:t/>
            </a:r>
            <a:endParaRPr sz="4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Otros selectores avanzados permiten aplicar formatos a toda la página en general o un elemento según el valor de un atributo.</a:t>
            </a:r>
            <a:endParaRPr/>
          </a:p>
        </p:txBody>
      </p:sp>
      <p:sp>
        <p:nvSpPr>
          <p:cNvPr id="458" name="Google Shape;458;p4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SELECTORES AVANZADOS</a:t>
            </a:r>
            <a:endParaRPr/>
          </a:p>
        </p:txBody>
      </p:sp>
      <p:pic>
        <p:nvPicPr>
          <p:cNvPr descr="Texto&#10;&#10;Descripción generada automáticamente" id="459" name="Google Shape;459;p46"/>
          <p:cNvPicPr preferRelativeResize="0"/>
          <p:nvPr/>
        </p:nvPicPr>
        <p:blipFill rotWithShape="1">
          <a:blip r:embed="rId3">
            <a:alphaModFix/>
          </a:blip>
          <a:srcRect b="50000" l="0" r="0" t="0"/>
          <a:stretch/>
        </p:blipFill>
        <p:spPr>
          <a:xfrm>
            <a:off x="1718675" y="3007912"/>
            <a:ext cx="5432215" cy="181073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7"/>
          <p:cNvSpPr/>
          <p:nvPr/>
        </p:nvSpPr>
        <p:spPr>
          <a:xfrm>
            <a:off x="1424562" y="2857500"/>
            <a:ext cx="6689554" cy="108837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466" name="Google Shape;466;p4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SELECTORES AVANZADOS</a:t>
            </a:r>
            <a:endParaRPr/>
          </a:p>
        </p:txBody>
      </p:sp>
      <p:sp>
        <p:nvSpPr>
          <p:cNvPr id="467" name="Google Shape;467;p47"/>
          <p:cNvSpPr txBox="1"/>
          <p:nvPr/>
        </p:nvSpPr>
        <p:spPr>
          <a:xfrm>
            <a:off x="407875" y="826920"/>
            <a:ext cx="6165936"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SELECTOR UNIVERSAL</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selector universal permite dar formato a todos los elementos de una página.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selector universal se define con un asterisco (“*”).</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Consideremos el siguiente código CSS:</a:t>
            </a:r>
            <a:endParaRPr/>
          </a:p>
        </p:txBody>
      </p:sp>
      <p:sp>
        <p:nvSpPr>
          <p:cNvPr id="468" name="Google Shape;468;p47"/>
          <p:cNvSpPr txBox="1"/>
          <p:nvPr/>
        </p:nvSpPr>
        <p:spPr>
          <a:xfrm>
            <a:off x="407875" y="4252910"/>
            <a:ext cx="6929729"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regla aplica un tipo de fuente y color a todos los elementos de la página web.</a:t>
            </a:r>
            <a:endParaRPr/>
          </a:p>
        </p:txBody>
      </p:sp>
      <p:sp>
        <p:nvSpPr>
          <p:cNvPr id="469" name="Google Shape;469;p47"/>
          <p:cNvSpPr txBox="1"/>
          <p:nvPr/>
        </p:nvSpPr>
        <p:spPr>
          <a:xfrm>
            <a:off x="1479735" y="2915217"/>
            <a:ext cx="6577236" cy="95410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Arial</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Helvetica</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sans-serif</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slateblue</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8"/>
          <p:cNvSpPr/>
          <p:nvPr/>
        </p:nvSpPr>
        <p:spPr>
          <a:xfrm>
            <a:off x="1589923" y="2416969"/>
            <a:ext cx="6722804" cy="107632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476" name="Google Shape;476;p48"/>
          <p:cNvSpPr txBox="1"/>
          <p:nvPr/>
        </p:nvSpPr>
        <p:spPr>
          <a:xfrm>
            <a:off x="407875" y="903187"/>
            <a:ext cx="8120983"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SELECTOR POR ATRIBUTO</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Estos selectores permiten definir un estilo para los elementos según los valores que tengan en ciertos atributos.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Consideremos el siguiente código CSS:</a:t>
            </a:r>
            <a:endParaRPr/>
          </a:p>
        </p:txBody>
      </p:sp>
      <p:sp>
        <p:nvSpPr>
          <p:cNvPr id="477" name="Google Shape;477;p4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SELECTORES AVANZADOS</a:t>
            </a:r>
            <a:endParaRPr/>
          </a:p>
        </p:txBody>
      </p:sp>
      <p:sp>
        <p:nvSpPr>
          <p:cNvPr id="478" name="Google Shape;478;p48"/>
          <p:cNvSpPr txBox="1"/>
          <p:nvPr/>
        </p:nvSpPr>
        <p:spPr>
          <a:xfrm>
            <a:off x="407875" y="3914177"/>
            <a:ext cx="8120982"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regla aplica un tipo de fuente y un color de fondo a los elementos </a:t>
            </a:r>
            <a:r>
              <a:rPr b="1" lang="es-PE" sz="1600">
                <a:solidFill>
                  <a:srgbClr val="262626"/>
                </a:solidFill>
                <a:latin typeface="Calibri"/>
                <a:ea typeface="Calibri"/>
                <a:cs typeface="Calibri"/>
                <a:sym typeface="Calibri"/>
              </a:rPr>
              <a:t>input</a:t>
            </a:r>
            <a:r>
              <a:rPr lang="es-PE" sz="1600">
                <a:solidFill>
                  <a:srgbClr val="262626"/>
                </a:solidFill>
                <a:latin typeface="Calibri"/>
                <a:ea typeface="Calibri"/>
                <a:cs typeface="Calibri"/>
                <a:sym typeface="Calibri"/>
              </a:rPr>
              <a:t> cuyo valor del atributo </a:t>
            </a:r>
            <a:r>
              <a:rPr b="1" i="1" lang="es-PE" sz="1600">
                <a:solidFill>
                  <a:srgbClr val="262626"/>
                </a:solidFill>
                <a:latin typeface="Calibri"/>
                <a:ea typeface="Calibri"/>
                <a:cs typeface="Calibri"/>
                <a:sym typeface="Calibri"/>
              </a:rPr>
              <a:t>value</a:t>
            </a:r>
            <a:r>
              <a:rPr lang="es-PE" sz="1600">
                <a:solidFill>
                  <a:srgbClr val="262626"/>
                </a:solidFill>
                <a:latin typeface="Calibri"/>
                <a:ea typeface="Calibri"/>
                <a:cs typeface="Calibri"/>
                <a:sym typeface="Calibri"/>
              </a:rPr>
              <a:t> sea igual a </a:t>
            </a:r>
            <a:r>
              <a:rPr b="1" i="1" lang="es-PE" sz="1600">
                <a:solidFill>
                  <a:srgbClr val="262626"/>
                </a:solidFill>
                <a:latin typeface="Calibri"/>
                <a:ea typeface="Calibri"/>
                <a:cs typeface="Calibri"/>
                <a:sym typeface="Calibri"/>
              </a:rPr>
              <a:t>text</a:t>
            </a:r>
            <a:r>
              <a:rPr lang="es-PE" sz="1600">
                <a:solidFill>
                  <a:srgbClr val="262626"/>
                </a:solidFill>
                <a:latin typeface="Calibri"/>
                <a:ea typeface="Calibri"/>
                <a:cs typeface="Calibri"/>
                <a:sym typeface="Calibri"/>
              </a:rPr>
              <a:t>.</a:t>
            </a:r>
            <a:endParaRPr/>
          </a:p>
        </p:txBody>
      </p:sp>
      <p:sp>
        <p:nvSpPr>
          <p:cNvPr id="479" name="Google Shape;479;p48"/>
          <p:cNvSpPr txBox="1"/>
          <p:nvPr/>
        </p:nvSpPr>
        <p:spPr>
          <a:xfrm>
            <a:off x="1667900" y="2479194"/>
            <a:ext cx="6577236" cy="95410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input</a:t>
            </a:r>
            <a:r>
              <a:rPr b="0" lang="es-PE" sz="1400">
                <a:solidFill>
                  <a:srgbClr val="D4D4D4"/>
                </a:solidFill>
                <a:latin typeface="Consolas"/>
                <a:ea typeface="Consolas"/>
                <a:cs typeface="Consolas"/>
                <a:sym typeface="Consolas"/>
              </a:rPr>
              <a:t>[</a:t>
            </a:r>
            <a:r>
              <a:rPr b="0" lang="es-PE" sz="1400">
                <a:solidFill>
                  <a:srgbClr val="9CDCFE"/>
                </a:solidFill>
                <a:latin typeface="Consolas"/>
                <a:ea typeface="Consolas"/>
                <a:cs typeface="Consolas"/>
                <a:sym typeface="Consolas"/>
              </a:rPr>
              <a:t>value</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"text"</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Verdana</a:t>
            </a:r>
            <a:r>
              <a:rPr b="0" lang="es-PE" sz="1400">
                <a:solidFill>
                  <a:srgbClr val="D4D4D4"/>
                </a:solidFill>
                <a:latin typeface="Consolas"/>
                <a:ea typeface="Consolas"/>
                <a:cs typeface="Consolas"/>
                <a:sym typeface="Consolas"/>
              </a:rPr>
              <a:t>, Geneva, </a:t>
            </a:r>
            <a:r>
              <a:rPr b="0" lang="es-PE" sz="1400">
                <a:solidFill>
                  <a:srgbClr val="CE9178"/>
                </a:solidFill>
                <a:latin typeface="Consolas"/>
                <a:ea typeface="Consolas"/>
                <a:cs typeface="Consolas"/>
                <a:sym typeface="Consolas"/>
              </a:rPr>
              <a:t>Tahoma</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sans-serif</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background-color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lightgreen</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9"/>
          <p:cNvSpPr/>
          <p:nvPr/>
        </p:nvSpPr>
        <p:spPr>
          <a:xfrm>
            <a:off x="1298449" y="3298009"/>
            <a:ext cx="6720840" cy="193975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486" name="Google Shape;486;p49"/>
          <p:cNvSpPr txBox="1"/>
          <p:nvPr/>
        </p:nvSpPr>
        <p:spPr>
          <a:xfrm>
            <a:off x="407874" y="786252"/>
            <a:ext cx="7204494" cy="246221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SELECTOR POR ATRIBUTO</a:t>
            </a:r>
            <a:endParaRPr/>
          </a:p>
          <a:p>
            <a:pPr indent="0" lvl="0" marL="11725" marR="0" rtl="0" algn="l">
              <a:spcBef>
                <a:spcPts val="0"/>
              </a:spcBef>
              <a:spcAft>
                <a:spcPts val="0"/>
              </a:spcAft>
              <a:buNone/>
            </a:pPr>
            <a:r>
              <a:t/>
            </a:r>
            <a:endParaRPr sz="2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posible definir otros selectores según el contenido de los valores de algún atributo:</a:t>
            </a:r>
            <a:endParaRPr/>
          </a:p>
          <a:p>
            <a:pPr indent="-142875" lvl="0" marL="180000" marR="0" rtl="0" algn="l">
              <a:spcBef>
                <a:spcPts val="0"/>
              </a:spcBef>
              <a:spcAft>
                <a:spcPts val="0"/>
              </a:spcAft>
              <a:buClr>
                <a:schemeClr val="dk1"/>
              </a:buClr>
              <a:buSzPts val="400"/>
              <a:buFont typeface="Arial"/>
              <a:buNone/>
            </a:pPr>
            <a:r>
              <a:t/>
            </a:r>
            <a:endParaRPr sz="400">
              <a:solidFill>
                <a:srgbClr val="262626"/>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elemento[atributo^="valor"] : </a:t>
            </a:r>
            <a:r>
              <a:rPr b="0" i="0" lang="es-PE" sz="1600" u="none" cap="none" strike="noStrike">
                <a:solidFill>
                  <a:schemeClr val="dk1"/>
                </a:solidFill>
                <a:latin typeface="Calibri"/>
                <a:ea typeface="Calibri"/>
                <a:cs typeface="Calibri"/>
                <a:sym typeface="Calibri"/>
              </a:rPr>
              <a:t>selecciona los elementos que tengan el atributo indicado y cuyo valor </a:t>
            </a:r>
            <a:r>
              <a:rPr b="0" i="0" lang="es-PE" sz="1600" u="sng" cap="none" strike="noStrike">
                <a:solidFill>
                  <a:schemeClr val="dk1"/>
                </a:solidFill>
                <a:latin typeface="Calibri"/>
                <a:ea typeface="Calibri"/>
                <a:cs typeface="Calibri"/>
                <a:sym typeface="Calibri"/>
              </a:rPr>
              <a:t>comienza</a:t>
            </a:r>
            <a:r>
              <a:rPr b="0" i="0" lang="es-PE" sz="1600" u="none" cap="none" strike="noStrike">
                <a:solidFill>
                  <a:schemeClr val="dk1"/>
                </a:solidFill>
                <a:latin typeface="Calibri"/>
                <a:ea typeface="Calibri"/>
                <a:cs typeface="Calibri"/>
                <a:sym typeface="Calibri"/>
              </a:rPr>
              <a:t> exactamente por la cadena de texto indicada.</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elemento[atributo$="valor"] : </a:t>
            </a:r>
            <a:r>
              <a:rPr b="0" i="0" lang="es-PE" sz="1600" u="none" cap="none" strike="noStrike">
                <a:solidFill>
                  <a:schemeClr val="dk1"/>
                </a:solidFill>
                <a:latin typeface="Calibri"/>
                <a:ea typeface="Calibri"/>
                <a:cs typeface="Calibri"/>
                <a:sym typeface="Calibri"/>
              </a:rPr>
              <a:t>selecciona los elementos que tengan el atributo indicado y cuyo valor </a:t>
            </a:r>
            <a:r>
              <a:rPr b="0" i="0" lang="es-PE" sz="1600" u="sng" cap="none" strike="noStrike">
                <a:solidFill>
                  <a:schemeClr val="dk1"/>
                </a:solidFill>
                <a:latin typeface="Calibri"/>
                <a:ea typeface="Calibri"/>
                <a:cs typeface="Calibri"/>
                <a:sym typeface="Calibri"/>
              </a:rPr>
              <a:t>termina</a:t>
            </a:r>
            <a:r>
              <a:rPr b="0" i="0" lang="es-PE" sz="1600" u="none" cap="none" strike="noStrike">
                <a:solidFill>
                  <a:schemeClr val="dk1"/>
                </a:solidFill>
                <a:latin typeface="Calibri"/>
                <a:ea typeface="Calibri"/>
                <a:cs typeface="Calibri"/>
                <a:sym typeface="Calibri"/>
              </a:rPr>
              <a:t> exactamente por la cadena de texto indicada.</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elemento[atributo*="valor"] : </a:t>
            </a:r>
            <a:r>
              <a:rPr b="0" i="0" lang="es-PE" sz="1600" u="none" cap="none" strike="noStrike">
                <a:solidFill>
                  <a:schemeClr val="dk1"/>
                </a:solidFill>
                <a:latin typeface="Calibri"/>
                <a:ea typeface="Calibri"/>
                <a:cs typeface="Calibri"/>
                <a:sym typeface="Calibri"/>
              </a:rPr>
              <a:t>selecciona los elementos que tengan el atributo y cuyo valor </a:t>
            </a:r>
            <a:r>
              <a:rPr b="0" i="0" lang="es-PE" sz="1600" u="sng" cap="none" strike="noStrike">
                <a:solidFill>
                  <a:schemeClr val="dk1"/>
                </a:solidFill>
                <a:latin typeface="Calibri"/>
                <a:ea typeface="Calibri"/>
                <a:cs typeface="Calibri"/>
                <a:sym typeface="Calibri"/>
              </a:rPr>
              <a:t>contiene</a:t>
            </a:r>
            <a:r>
              <a:rPr b="0" i="0" lang="es-PE" sz="1600" u="none" cap="none" strike="noStrike">
                <a:solidFill>
                  <a:schemeClr val="dk1"/>
                </a:solidFill>
                <a:latin typeface="Calibri"/>
                <a:ea typeface="Calibri"/>
                <a:cs typeface="Calibri"/>
                <a:sym typeface="Calibri"/>
              </a:rPr>
              <a:t> la cadena de texto indicada.</a:t>
            </a:r>
            <a:endParaRPr b="0" i="0" sz="1600" u="none" cap="none" strike="noStrike">
              <a:solidFill>
                <a:schemeClr val="dk1"/>
              </a:solidFill>
              <a:latin typeface="Calibri"/>
              <a:ea typeface="Calibri"/>
              <a:cs typeface="Calibri"/>
              <a:sym typeface="Calibri"/>
            </a:endParaRPr>
          </a:p>
          <a:p>
            <a:pPr indent="-117475" lvl="0" marL="180000" marR="0" rtl="0" algn="l">
              <a:spcBef>
                <a:spcPts val="0"/>
              </a:spcBef>
              <a:spcAft>
                <a:spcPts val="0"/>
              </a:spcAft>
              <a:buClr>
                <a:schemeClr val="dk1"/>
              </a:buClr>
              <a:buSzPts val="800"/>
              <a:buFont typeface="Arial"/>
              <a:buNone/>
            </a:pPr>
            <a:r>
              <a:t/>
            </a:r>
            <a:endParaRPr sz="8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Consideremos el siguiente código CSS:</a:t>
            </a:r>
            <a:endParaRPr/>
          </a:p>
        </p:txBody>
      </p:sp>
      <p:sp>
        <p:nvSpPr>
          <p:cNvPr id="487" name="Google Shape;487;p4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SELECTORES AVANZADOS</a:t>
            </a:r>
            <a:endParaRPr/>
          </a:p>
        </p:txBody>
      </p:sp>
      <p:sp>
        <p:nvSpPr>
          <p:cNvPr id="488" name="Google Shape;488;p49"/>
          <p:cNvSpPr txBox="1"/>
          <p:nvPr/>
        </p:nvSpPr>
        <p:spPr>
          <a:xfrm>
            <a:off x="1372933" y="3359944"/>
            <a:ext cx="6577236" cy="1815882"/>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6A9955"/>
                </a:solidFill>
                <a:latin typeface="Consolas"/>
                <a:ea typeface="Consolas"/>
                <a:cs typeface="Consolas"/>
                <a:sym typeface="Consolas"/>
              </a:rPr>
              <a:t>/* Enlaces dirigidos a un e-mail */</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7BA7D"/>
                </a:solidFill>
                <a:latin typeface="Consolas"/>
                <a:ea typeface="Consolas"/>
                <a:cs typeface="Consolas"/>
                <a:sym typeface="Consolas"/>
              </a:rPr>
              <a:t>a</a:t>
            </a:r>
            <a:r>
              <a:rPr b="0" lang="es-PE" sz="1400">
                <a:solidFill>
                  <a:srgbClr val="D4D4D4"/>
                </a:solidFill>
                <a:latin typeface="Consolas"/>
                <a:ea typeface="Consolas"/>
                <a:cs typeface="Consolas"/>
                <a:sym typeface="Consolas"/>
              </a:rPr>
              <a:t>[</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"mailto:"</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6A9955"/>
                </a:solidFill>
                <a:latin typeface="Consolas"/>
                <a:ea typeface="Consolas"/>
                <a:cs typeface="Consolas"/>
                <a:sym typeface="Consolas"/>
              </a:rPr>
              <a:t>/* Enlaces a páginas web */</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7BA7D"/>
                </a:solidFill>
                <a:latin typeface="Consolas"/>
                <a:ea typeface="Consolas"/>
                <a:cs typeface="Consolas"/>
                <a:sym typeface="Consolas"/>
              </a:rPr>
              <a:t>a</a:t>
            </a:r>
            <a:r>
              <a:rPr b="0" lang="es-PE" sz="1400">
                <a:solidFill>
                  <a:srgbClr val="D4D4D4"/>
                </a:solidFill>
                <a:latin typeface="Consolas"/>
                <a:ea typeface="Consolas"/>
                <a:cs typeface="Consolas"/>
                <a:sym typeface="Consolas"/>
              </a:rPr>
              <a:t>[</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".html"</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6A9955"/>
                </a:solidFill>
                <a:latin typeface="Consolas"/>
                <a:ea typeface="Consolas"/>
                <a:cs typeface="Consolas"/>
                <a:sym typeface="Consolas"/>
              </a:rPr>
              <a:t>/* Subtitulos que empiecen con la palabra "capítulo" */</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7BA7D"/>
                </a:solidFill>
                <a:latin typeface="Consolas"/>
                <a:ea typeface="Consolas"/>
                <a:cs typeface="Consolas"/>
                <a:sym typeface="Consolas"/>
              </a:rPr>
              <a:t>h2</a:t>
            </a:r>
            <a:r>
              <a:rPr b="0" lang="es-PE" sz="1400">
                <a:solidFill>
                  <a:srgbClr val="D4D4D4"/>
                </a:solidFill>
                <a:latin typeface="Consolas"/>
                <a:ea typeface="Consolas"/>
                <a:cs typeface="Consolas"/>
                <a:sym typeface="Consolas"/>
              </a:rPr>
              <a:t>[</a:t>
            </a:r>
            <a:r>
              <a:rPr b="0" lang="es-PE" sz="1400">
                <a:solidFill>
                  <a:srgbClr val="9CDCFE"/>
                </a:solidFill>
                <a:latin typeface="Consolas"/>
                <a:ea typeface="Consolas"/>
                <a:cs typeface="Consolas"/>
                <a:sym typeface="Consolas"/>
              </a:rPr>
              <a:t>title</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"capítulo"</a:t>
            </a:r>
            <a:r>
              <a:rPr b="0" lang="es-PE" sz="1400">
                <a:solidFill>
                  <a:srgbClr val="D4D4D4"/>
                </a:solidFill>
                <a:latin typeface="Consolas"/>
                <a:ea typeface="Consolas"/>
                <a:cs typeface="Consolas"/>
                <a:sym typeface="Consolas"/>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5"/>
          <p:cNvSpPr/>
          <p:nvPr/>
        </p:nvSpPr>
        <p:spPr>
          <a:xfrm>
            <a:off x="1249630" y="2553937"/>
            <a:ext cx="6824105" cy="93939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66" name="Google Shape;66;p5"/>
          <p:cNvSpPr txBox="1"/>
          <p:nvPr/>
        </p:nvSpPr>
        <p:spPr>
          <a:xfrm>
            <a:off x="407875" y="798178"/>
            <a:ext cx="8123061" cy="147732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 LINEAL</a:t>
            </a:r>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degradado o gradiente lineal se define en una dirección a lo largo de la cual se aplica la transición de colores que se especifique. </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utiliza la función </a:t>
            </a:r>
            <a:r>
              <a:rPr b="1" lang="es-PE" sz="1600">
                <a:solidFill>
                  <a:srgbClr val="262626"/>
                </a:solidFill>
                <a:latin typeface="Calibri"/>
                <a:ea typeface="Calibri"/>
                <a:cs typeface="Calibri"/>
                <a:sym typeface="Calibri"/>
              </a:rPr>
              <a:t>linear-gradient</a:t>
            </a:r>
            <a:r>
              <a:rPr lang="es-PE" sz="1600">
                <a:solidFill>
                  <a:srgbClr val="262626"/>
                </a:solidFill>
                <a:latin typeface="Calibri"/>
                <a:ea typeface="Calibri"/>
                <a:cs typeface="Calibri"/>
                <a:sym typeface="Calibri"/>
              </a:rPr>
              <a:t>.</a:t>
            </a:r>
            <a:endParaRPr/>
          </a:p>
        </p:txBody>
      </p:sp>
      <p:sp>
        <p:nvSpPr>
          <p:cNvPr id="67" name="Google Shape;67;p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sp>
        <p:nvSpPr>
          <p:cNvPr id="68" name="Google Shape;68;p5"/>
          <p:cNvSpPr txBox="1"/>
          <p:nvPr/>
        </p:nvSpPr>
        <p:spPr>
          <a:xfrm>
            <a:off x="1322367" y="2654303"/>
            <a:ext cx="6663298"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background</a:t>
            </a:r>
            <a:r>
              <a:rPr b="0" lang="es-PE" sz="1400">
                <a:solidFill>
                  <a:srgbClr val="D4D4D4"/>
                </a:solidFill>
                <a:latin typeface="Consolas"/>
                <a:ea typeface="Consolas"/>
                <a:cs typeface="Consolas"/>
                <a:sym typeface="Consolas"/>
              </a:rPr>
              <a:t>: </a:t>
            </a:r>
            <a:r>
              <a:rPr b="0" lang="es-PE" sz="1400">
                <a:solidFill>
                  <a:srgbClr val="DCDCAA"/>
                </a:solidFill>
                <a:latin typeface="Consolas"/>
                <a:ea typeface="Consolas"/>
                <a:cs typeface="Consolas"/>
                <a:sym typeface="Consolas"/>
              </a:rPr>
              <a:t>linear-gradient</a:t>
            </a:r>
            <a:r>
              <a:rPr b="0" lang="es-PE" sz="1400">
                <a:solidFill>
                  <a:srgbClr val="D4D4D4"/>
                </a:solidFill>
                <a:latin typeface="Consolas"/>
                <a:ea typeface="Consolas"/>
                <a:cs typeface="Consolas"/>
                <a:sym typeface="Consolas"/>
              </a:rPr>
              <a:t>(to </a:t>
            </a:r>
            <a:r>
              <a:rPr b="0" lang="es-PE" sz="1400">
                <a:solidFill>
                  <a:srgbClr val="CE9178"/>
                </a:solidFill>
                <a:latin typeface="Consolas"/>
                <a:ea typeface="Consolas"/>
                <a:cs typeface="Consolas"/>
                <a:sym typeface="Consolas"/>
              </a:rPr>
              <a:t>right</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blue</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white</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50"/>
          <p:cNvSpPr/>
          <p:nvPr/>
        </p:nvSpPr>
        <p:spPr>
          <a:xfrm>
            <a:off x="424252" y="3703125"/>
            <a:ext cx="7966170" cy="228556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OPTIMIZANDO LA WEB</a:t>
            </a:r>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1"/>
          <p:cNvSpPr txBox="1"/>
          <p:nvPr/>
        </p:nvSpPr>
        <p:spPr>
          <a:xfrm>
            <a:off x="407874" y="998018"/>
            <a:ext cx="3697781" cy="1969770"/>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experiencia de usuario es un concepto fundamental para el éxito de un sitio web.</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Parte de esta experiencia involucra tener en cuenta que si el rendimiento de la página no es el adecuado, el usuario simplemente no continuará navegando ni regresará al sitio web.</a:t>
            </a:r>
            <a:endParaRPr/>
          </a:p>
        </p:txBody>
      </p:sp>
      <p:sp>
        <p:nvSpPr>
          <p:cNvPr id="502" name="Google Shape;502;p5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OPTIMIZANDO LA WEB</a:t>
            </a:r>
            <a:endParaRPr/>
          </a:p>
        </p:txBody>
      </p:sp>
      <p:pic>
        <p:nvPicPr>
          <p:cNvPr descr="Front-end e back-end: qual a diferença entre eles?" id="503" name="Google Shape;503;p51"/>
          <p:cNvPicPr preferRelativeResize="0"/>
          <p:nvPr/>
        </p:nvPicPr>
        <p:blipFill rotWithShape="1">
          <a:blip r:embed="rId3">
            <a:alphaModFix/>
          </a:blip>
          <a:srcRect b="8868" l="0" r="0" t="0"/>
          <a:stretch/>
        </p:blipFill>
        <p:spPr>
          <a:xfrm>
            <a:off x="4672584" y="998018"/>
            <a:ext cx="3881628" cy="353740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OPTIMIZANDO LA WEB</a:t>
            </a:r>
            <a:endParaRPr/>
          </a:p>
        </p:txBody>
      </p:sp>
      <p:sp>
        <p:nvSpPr>
          <p:cNvPr id="510" name="Google Shape;510;p52"/>
          <p:cNvSpPr txBox="1"/>
          <p:nvPr/>
        </p:nvSpPr>
        <p:spPr>
          <a:xfrm>
            <a:off x="407875" y="1218808"/>
            <a:ext cx="7699139" cy="1477328"/>
          </a:xfrm>
          <a:prstGeom prst="rect">
            <a:avLst/>
          </a:prstGeom>
          <a:noFill/>
          <a:ln>
            <a:noFill/>
          </a:ln>
        </p:spPr>
        <p:txBody>
          <a:bodyPr anchorCtr="0" anchor="t" bIns="0" lIns="0" spcFirstLastPara="1" rIns="0" wrap="square" tIns="0">
            <a:spAutoFit/>
          </a:bodyPr>
          <a:lstStyle/>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Las páginas del sitio deben cargar lo más rápido posible.</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sitio debe ser responsive, es decir, debe poder adaptarse para ser visto en cualquier tipo de dispositivo.</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sitio debe estar cifrado con el protocolo HTTPS.</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Las arquitectura del sitio debe estar ordenada. Llegar a una página debería tomar máximo tres clics.</a:t>
            </a:r>
            <a:endParaRPr/>
          </a:p>
        </p:txBody>
      </p:sp>
      <p:sp>
        <p:nvSpPr>
          <p:cNvPr id="511" name="Google Shape;511;p52"/>
          <p:cNvSpPr txBox="1"/>
          <p:nvPr/>
        </p:nvSpPr>
        <p:spPr>
          <a:xfrm>
            <a:off x="407875" y="823680"/>
            <a:ext cx="7419389"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600">
                <a:solidFill>
                  <a:srgbClr val="262626"/>
                </a:solidFill>
                <a:latin typeface="Calibri"/>
                <a:ea typeface="Calibri"/>
                <a:cs typeface="Calibri"/>
                <a:sym typeface="Calibri"/>
              </a:rPr>
              <a:t>Por ello, debemos tener en cuenta algunas recomendaciones con respecto al sitio web.</a:t>
            </a:r>
            <a:endParaRPr/>
          </a:p>
        </p:txBody>
      </p:sp>
      <p:pic>
        <p:nvPicPr>
          <p:cNvPr descr="Cuáles son las funciones de un programador web | Blog | Hosting Plus Mexico" id="512" name="Google Shape;512;p52"/>
          <p:cNvPicPr preferRelativeResize="0"/>
          <p:nvPr/>
        </p:nvPicPr>
        <p:blipFill rotWithShape="1">
          <a:blip r:embed="rId3">
            <a:alphaModFix/>
          </a:blip>
          <a:srcRect b="31674" l="0" r="0" t="6577"/>
          <a:stretch/>
        </p:blipFill>
        <p:spPr>
          <a:xfrm>
            <a:off x="2429669" y="3018865"/>
            <a:ext cx="4284662" cy="176479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3"/>
          <p:cNvSpPr txBox="1"/>
          <p:nvPr/>
        </p:nvSpPr>
        <p:spPr>
          <a:xfrm>
            <a:off x="407875" y="945206"/>
            <a:ext cx="4447589" cy="246221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debe asegurar que los siguientes errores no se presenten al navegar en el sitio web:</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404: Página no encontrada.</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403: Acceso denegado.</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401: Acceso no autorizado.</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400: Mala solicitud.</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500: Error interno del servidor.</a:t>
            </a:r>
            <a:endParaRPr/>
          </a:p>
          <a:p>
            <a:pPr indent="-66675" lvl="1" marL="637200" marR="0" rtl="0" algn="l">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deben tener en cuenta las recomendaciones SEO vistas en sesiones anteriores.</a:t>
            </a:r>
            <a:endParaRPr/>
          </a:p>
        </p:txBody>
      </p:sp>
      <p:sp>
        <p:nvSpPr>
          <p:cNvPr id="519" name="Google Shape;519;p5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OPTIMIZANDO LA WEB</a:t>
            </a:r>
            <a:endParaRPr/>
          </a:p>
        </p:txBody>
      </p:sp>
      <p:pic>
        <p:nvPicPr>
          <p:cNvPr id="520" name="Google Shape;520;p53"/>
          <p:cNvPicPr preferRelativeResize="0"/>
          <p:nvPr/>
        </p:nvPicPr>
        <p:blipFill rotWithShape="1">
          <a:blip r:embed="rId3">
            <a:alphaModFix/>
          </a:blip>
          <a:srcRect b="10627" l="0" r="0" t="10627"/>
          <a:stretch/>
        </p:blipFill>
        <p:spPr>
          <a:xfrm>
            <a:off x="5645539" y="945206"/>
            <a:ext cx="2719671" cy="3212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4"/>
          <p:cNvSpPr/>
          <p:nvPr/>
        </p:nvSpPr>
        <p:spPr>
          <a:xfrm>
            <a:off x="0" y="0"/>
            <a:ext cx="9144000" cy="5715000"/>
          </a:xfrm>
          <a:prstGeom prst="rect">
            <a:avLst/>
          </a:prstGeom>
          <a:solidFill>
            <a:srgbClr val="705A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54"/>
          <p:cNvSpPr txBox="1"/>
          <p:nvPr/>
        </p:nvSpPr>
        <p:spPr>
          <a:xfrm>
            <a:off x="3839174" y="1580227"/>
            <a:ext cx="4271554" cy="2554545"/>
          </a:xfrm>
          <a:prstGeom prst="rect">
            <a:avLst/>
          </a:prstGeom>
          <a:noFill/>
          <a:ln>
            <a:noFill/>
          </a:ln>
        </p:spPr>
        <p:txBody>
          <a:bodyPr anchorCtr="0" anchor="t" bIns="45700" lIns="91425" spcFirstLastPara="1" rIns="91425" wrap="square" tIns="45700">
            <a:spAutoFit/>
          </a:bodyPr>
          <a:lstStyle/>
          <a:p>
            <a:pPr indent="-168275" lvl="0" marL="180000"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Es importante asegurarse de que el sitio se vea bien en dispositivos móviles. </a:t>
            </a:r>
            <a:endParaRPr/>
          </a:p>
          <a:p>
            <a:pPr indent="-66675" lvl="0" marL="180000" marR="0" rtl="0" algn="l">
              <a:spcBef>
                <a:spcPts val="0"/>
              </a:spcBef>
              <a:spcAft>
                <a:spcPts val="0"/>
              </a:spcAft>
              <a:buClr>
                <a:schemeClr val="dk1"/>
              </a:buClr>
              <a:buSzPts val="1600"/>
              <a:buFont typeface="Arial"/>
              <a:buNone/>
            </a:pPr>
            <a:r>
              <a:t/>
            </a:r>
            <a:endParaRPr sz="1600">
              <a:solidFill>
                <a:schemeClr val="lt1"/>
              </a:solidFill>
              <a:latin typeface="Calibri"/>
              <a:ea typeface="Calibri"/>
              <a:cs typeface="Calibri"/>
              <a:sym typeface="Calibri"/>
            </a:endParaRPr>
          </a:p>
          <a:p>
            <a:pPr indent="-168275" lvl="0" marL="180000"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El 52% del tráfico a nivel mundial se da en este tipo de dispositivos.</a:t>
            </a:r>
            <a:endParaRPr/>
          </a:p>
          <a:p>
            <a:pPr indent="-66675" lvl="0" marL="180000" marR="0" rtl="0" algn="l">
              <a:spcBef>
                <a:spcPts val="0"/>
              </a:spcBef>
              <a:spcAft>
                <a:spcPts val="0"/>
              </a:spcAft>
              <a:buClr>
                <a:schemeClr val="dk1"/>
              </a:buClr>
              <a:buSzPts val="1600"/>
              <a:buFont typeface="Arial"/>
              <a:buNone/>
            </a:pPr>
            <a:r>
              <a:t/>
            </a:r>
            <a:endParaRPr sz="1600">
              <a:solidFill>
                <a:schemeClr val="lt1"/>
              </a:solidFill>
              <a:latin typeface="Calibri"/>
              <a:ea typeface="Calibri"/>
              <a:cs typeface="Calibri"/>
              <a:sym typeface="Calibri"/>
            </a:endParaRPr>
          </a:p>
          <a:p>
            <a:pPr indent="-168275" lvl="0" marL="180000"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Para probar la velocidad de carga del sitio web existen herramientas en línea que facilitan la tarea como Page Speed de Google (</a:t>
            </a:r>
            <a:r>
              <a:rPr lang="es-PE" sz="1600" u="sng">
                <a:solidFill>
                  <a:schemeClr val="lt1"/>
                </a:solidFill>
                <a:latin typeface="Calibri"/>
                <a:ea typeface="Calibri"/>
                <a:cs typeface="Calibri"/>
                <a:sym typeface="Calibri"/>
                <a:hlinkClick r:id="rId3">
                  <a:extLst>
                    <a:ext uri="{A12FA001-AC4F-418D-AE19-62706E023703}">
                      <ahyp:hlinkClr val="tx"/>
                    </a:ext>
                  </a:extLst>
                </a:hlinkClick>
              </a:rPr>
              <a:t>https://pagespeed.web.dev/</a:t>
            </a:r>
            <a:r>
              <a:rPr lang="es-PE" sz="1600">
                <a:solidFill>
                  <a:schemeClr val="lt1"/>
                </a:solidFill>
                <a:latin typeface="Calibri"/>
                <a:ea typeface="Calibri"/>
                <a:cs typeface="Calibri"/>
                <a:sym typeface="Calibri"/>
              </a:rPr>
              <a:t>) </a:t>
            </a:r>
            <a:endParaRPr/>
          </a:p>
        </p:txBody>
      </p:sp>
      <p:pic>
        <p:nvPicPr>
          <p:cNvPr descr="Solicitud - Iconos gratis de multimedia" id="528" name="Google Shape;528;p54"/>
          <p:cNvPicPr preferRelativeResize="0"/>
          <p:nvPr/>
        </p:nvPicPr>
        <p:blipFill rotWithShape="1">
          <a:blip r:embed="rId4">
            <a:alphaModFix/>
          </a:blip>
          <a:srcRect b="0" l="0" r="0" t="0"/>
          <a:stretch/>
        </p:blipFill>
        <p:spPr>
          <a:xfrm>
            <a:off x="1458468" y="1847088"/>
            <a:ext cx="2157984" cy="215798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55"/>
          <p:cNvSpPr/>
          <p:nvPr/>
        </p:nvSpPr>
        <p:spPr>
          <a:xfrm>
            <a:off x="424252" y="3703125"/>
            <a:ext cx="7966170" cy="280160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PSEUDOELEMENTOS</a:t>
            </a:r>
            <a:r>
              <a:rPr b="1" lang="es-PE" sz="2800">
                <a:solidFill>
                  <a:schemeClr val="lt1"/>
                </a:solidFill>
                <a:latin typeface="Arial"/>
                <a:ea typeface="Arial"/>
                <a:cs typeface="Arial"/>
                <a:sym typeface="Arial"/>
              </a:rPr>
              <a:t> AFTER Y BEFORE</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6"/>
          <p:cNvSpPr txBox="1"/>
          <p:nvPr/>
        </p:nvSpPr>
        <p:spPr>
          <a:xfrm>
            <a:off x="407875" y="747940"/>
            <a:ext cx="8086901" cy="196977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PSEUDOELEMENTOS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pseudo elemento es una palabra clave agregada a un selector y que permite aplicar un estilo a una parte específica del elemento seleccionado.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especificar un pseudoelemento se utilizan dos puntos dobles (::) para diferenciarlos de las pseudoclases que se especifican con solo dos puntos.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Solo puede especificarse un pseudoelemento por selector.</a:t>
            </a:r>
            <a:endParaRPr/>
          </a:p>
        </p:txBody>
      </p:sp>
      <p:sp>
        <p:nvSpPr>
          <p:cNvPr id="542" name="Google Shape;542;p5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PSEUDOELEMENTOS AFTER Y BEFORE</a:t>
            </a:r>
            <a:endParaRPr/>
          </a:p>
        </p:txBody>
      </p:sp>
      <p:pic>
        <p:nvPicPr>
          <p:cNvPr descr="Qué hace y cuánto gana un programador?" id="543" name="Google Shape;543;p56"/>
          <p:cNvPicPr preferRelativeResize="0"/>
          <p:nvPr/>
        </p:nvPicPr>
        <p:blipFill rotWithShape="1">
          <a:blip r:embed="rId3">
            <a:alphaModFix/>
          </a:blip>
          <a:srcRect b="15282" l="0" r="0" t="0"/>
          <a:stretch/>
        </p:blipFill>
        <p:spPr>
          <a:xfrm>
            <a:off x="2400300" y="2997291"/>
            <a:ext cx="4343400" cy="183980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7"/>
          <p:cNvSpPr txBox="1"/>
          <p:nvPr/>
        </p:nvSpPr>
        <p:spPr>
          <a:xfrm>
            <a:off x="356344" y="836094"/>
            <a:ext cx="7873256" cy="295465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AFTER Y BEFORE</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Tanto </a:t>
            </a:r>
            <a:r>
              <a:rPr b="1" lang="es-PE" sz="1600">
                <a:solidFill>
                  <a:srgbClr val="262626"/>
                </a:solidFill>
                <a:latin typeface="Calibri"/>
                <a:ea typeface="Calibri"/>
                <a:cs typeface="Calibri"/>
                <a:sym typeface="Calibri"/>
              </a:rPr>
              <a:t>“::after”</a:t>
            </a:r>
            <a:r>
              <a:rPr lang="es-PE" sz="1600">
                <a:solidFill>
                  <a:srgbClr val="262626"/>
                </a:solidFill>
                <a:latin typeface="Calibri"/>
                <a:ea typeface="Calibri"/>
                <a:cs typeface="Calibri"/>
                <a:sym typeface="Calibri"/>
              </a:rPr>
              <a:t> como </a:t>
            </a:r>
            <a:r>
              <a:rPr b="1" lang="es-PE" sz="1600">
                <a:solidFill>
                  <a:srgbClr val="262626"/>
                </a:solidFill>
                <a:latin typeface="Calibri"/>
                <a:ea typeface="Calibri"/>
                <a:cs typeface="Calibri"/>
                <a:sym typeface="Calibri"/>
              </a:rPr>
              <a:t>“::before”</a:t>
            </a:r>
            <a:r>
              <a:rPr lang="es-PE" sz="1600">
                <a:solidFill>
                  <a:srgbClr val="262626"/>
                </a:solidFill>
                <a:latin typeface="Calibri"/>
                <a:ea typeface="Calibri"/>
                <a:cs typeface="Calibri"/>
                <a:sym typeface="Calibri"/>
              </a:rPr>
              <a:t> se utilizan para crear pseudoelementos hijo del elemento seleccionado.</a:t>
            </a:r>
            <a:endParaRPr/>
          </a:p>
          <a:p>
            <a:pPr indent="-168275" lvl="1" marL="637200" marR="0" rtl="0" algn="l">
              <a:spcBef>
                <a:spcPts val="0"/>
              </a:spcBef>
              <a:spcAft>
                <a:spcPts val="0"/>
              </a:spcAft>
              <a:buClr>
                <a:srgbClr val="262626"/>
              </a:buClr>
              <a:buSzPts val="1600"/>
              <a:buFont typeface="Arial"/>
              <a:buChar char="•"/>
            </a:pPr>
            <a:r>
              <a:rPr b="1" i="0" lang="es-PE" sz="1600" u="none" cap="none" strike="noStrike">
                <a:solidFill>
                  <a:srgbClr val="262626"/>
                </a:solidFill>
                <a:latin typeface="Calibri"/>
                <a:ea typeface="Calibri"/>
                <a:cs typeface="Calibri"/>
                <a:sym typeface="Calibri"/>
              </a:rPr>
              <a:t>“::after”</a:t>
            </a:r>
            <a:r>
              <a:rPr b="0" i="0" lang="es-PE" sz="1600" u="none" cap="none" strike="noStrike">
                <a:solidFill>
                  <a:srgbClr val="262626"/>
                </a:solidFill>
                <a:latin typeface="Calibri"/>
                <a:ea typeface="Calibri"/>
                <a:cs typeface="Calibri"/>
                <a:sym typeface="Calibri"/>
              </a:rPr>
              <a:t> crea un pseudoelemento que es el primer hijo del elemento seleccionado.</a:t>
            </a:r>
            <a:endParaRPr/>
          </a:p>
          <a:p>
            <a:pPr indent="-168275" lvl="1" marL="637200" marR="0" rtl="0" algn="l">
              <a:spcBef>
                <a:spcPts val="0"/>
              </a:spcBef>
              <a:spcAft>
                <a:spcPts val="0"/>
              </a:spcAft>
              <a:buClr>
                <a:srgbClr val="262626"/>
              </a:buClr>
              <a:buSzPts val="1600"/>
              <a:buFont typeface="Arial"/>
              <a:buChar char="•"/>
            </a:pPr>
            <a:r>
              <a:rPr b="1" i="0" lang="es-PE" sz="1600" u="none" cap="none" strike="noStrike">
                <a:solidFill>
                  <a:srgbClr val="262626"/>
                </a:solidFill>
                <a:latin typeface="Calibri"/>
                <a:ea typeface="Calibri"/>
                <a:cs typeface="Calibri"/>
                <a:sym typeface="Calibri"/>
              </a:rPr>
              <a:t>“::before” </a:t>
            </a:r>
            <a:r>
              <a:rPr b="0" i="0" lang="es-PE" sz="1600" u="none" cap="none" strike="noStrike">
                <a:solidFill>
                  <a:srgbClr val="262626"/>
                </a:solidFill>
                <a:latin typeface="Calibri"/>
                <a:ea typeface="Calibri"/>
                <a:cs typeface="Calibri"/>
                <a:sym typeface="Calibri"/>
              </a:rPr>
              <a:t>crea un pseudoelemento que es el último hijo del elemento seleccionado.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Ambas definiciones se usan para agregar contenido antes o después del elemento seleccionado utilizando la propiedad </a:t>
            </a:r>
            <a:r>
              <a:rPr b="1" lang="es-PE" sz="1600">
                <a:solidFill>
                  <a:srgbClr val="262626"/>
                </a:solidFill>
                <a:latin typeface="Calibri"/>
                <a:ea typeface="Calibri"/>
                <a:cs typeface="Calibri"/>
                <a:sym typeface="Calibri"/>
              </a:rPr>
              <a:t>content</a:t>
            </a:r>
            <a:r>
              <a:rPr lang="es-PE" sz="1600">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propiedad content puede establecer varios tipos de contenido como cadenas de texto específicas, una dirección URL, un atributo de un selector, el valor “open-quote”, el valor “close-quote”, entre otros.</a:t>
            </a:r>
            <a:endParaRPr/>
          </a:p>
        </p:txBody>
      </p:sp>
      <p:sp>
        <p:nvSpPr>
          <p:cNvPr id="550" name="Google Shape;550;p5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PSEUDOELEMENTOS AFTER Y BEFORE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8"/>
          <p:cNvSpPr/>
          <p:nvPr/>
        </p:nvSpPr>
        <p:spPr>
          <a:xfrm>
            <a:off x="1847850" y="1345573"/>
            <a:ext cx="5527676" cy="75627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557" name="Google Shape;557;p5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PSEUDOELEMENTOS AFTER Y BEFORE</a:t>
            </a:r>
            <a:endParaRPr/>
          </a:p>
        </p:txBody>
      </p:sp>
      <p:sp>
        <p:nvSpPr>
          <p:cNvPr id="558" name="Google Shape;558;p58"/>
          <p:cNvSpPr txBox="1"/>
          <p:nvPr/>
        </p:nvSpPr>
        <p:spPr>
          <a:xfrm>
            <a:off x="371580" y="753682"/>
            <a:ext cx="4642038"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AFTER Y BEFORE</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Consideremos el siguiente código HTML:</a:t>
            </a:r>
            <a:endParaRPr/>
          </a:p>
        </p:txBody>
      </p:sp>
      <p:sp>
        <p:nvSpPr>
          <p:cNvPr id="559" name="Google Shape;559;p58"/>
          <p:cNvSpPr txBox="1"/>
          <p:nvPr/>
        </p:nvSpPr>
        <p:spPr>
          <a:xfrm>
            <a:off x="371580" y="2367631"/>
            <a:ext cx="4556797"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Definimos los estilos para las clases utilizadas.</a:t>
            </a:r>
            <a:endParaRPr/>
          </a:p>
        </p:txBody>
      </p:sp>
      <p:sp>
        <p:nvSpPr>
          <p:cNvPr id="560" name="Google Shape;560;p58"/>
          <p:cNvSpPr txBox="1"/>
          <p:nvPr/>
        </p:nvSpPr>
        <p:spPr>
          <a:xfrm>
            <a:off x="1899348" y="1405093"/>
            <a:ext cx="5424995"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"texto-importante"</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Debemos considerar: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"texto-marcado"</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Uso de etiquetas semánticas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"cita"</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El buen código es su mejor documentación</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
        <p:nvSpPr>
          <p:cNvPr id="561" name="Google Shape;561;p58"/>
          <p:cNvSpPr txBox="1"/>
          <p:nvPr/>
        </p:nvSpPr>
        <p:spPr>
          <a:xfrm>
            <a:off x="371580" y="3947407"/>
            <a:ext cx="5424995"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a:t>
            </a:r>
            <a:endParaRPr/>
          </a:p>
        </p:txBody>
      </p:sp>
      <p:pic>
        <p:nvPicPr>
          <p:cNvPr id="562" name="Google Shape;562;p58"/>
          <p:cNvPicPr preferRelativeResize="0"/>
          <p:nvPr/>
        </p:nvPicPr>
        <p:blipFill rotWithShape="1">
          <a:blip r:embed="rId3">
            <a:alphaModFix/>
          </a:blip>
          <a:srcRect b="0" l="0" r="0" t="0"/>
          <a:stretch/>
        </p:blipFill>
        <p:spPr>
          <a:xfrm>
            <a:off x="3138121" y="4145928"/>
            <a:ext cx="3201694" cy="981472"/>
          </a:xfrm>
          <a:prstGeom prst="rect">
            <a:avLst/>
          </a:prstGeom>
          <a:noFill/>
          <a:ln cap="flat" cmpd="sng" w="9525">
            <a:solidFill>
              <a:srgbClr val="276B7D"/>
            </a:solidFill>
            <a:prstDash val="solid"/>
            <a:round/>
            <a:headEnd len="sm" w="sm" type="none"/>
            <a:tailEnd len="sm" w="sm" type="none"/>
          </a:ln>
        </p:spPr>
      </p:pic>
      <p:sp>
        <p:nvSpPr>
          <p:cNvPr id="563" name="Google Shape;563;p58"/>
          <p:cNvSpPr/>
          <p:nvPr/>
        </p:nvSpPr>
        <p:spPr>
          <a:xfrm>
            <a:off x="1847849" y="2725615"/>
            <a:ext cx="5527677" cy="95344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564" name="Google Shape;564;p58"/>
          <p:cNvSpPr txBox="1"/>
          <p:nvPr/>
        </p:nvSpPr>
        <p:spPr>
          <a:xfrm>
            <a:off x="1905611" y="2789779"/>
            <a:ext cx="5424995" cy="83099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.texto-marcado::before</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content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.texto-importante::after</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content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 IMPORTANTE ==="</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.cita::before</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content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open-quote</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.cita::after</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content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close-quote</a:t>
            </a:r>
            <a:r>
              <a:rPr b="0" lang="es-PE" sz="1200">
                <a:solidFill>
                  <a:srgbClr val="D4D4D4"/>
                </a:solidFill>
                <a:latin typeface="Consolas"/>
                <a:ea typeface="Consolas"/>
                <a:cs typeface="Consolas"/>
                <a:sym typeface="Consolas"/>
              </a:rP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59"/>
          <p:cNvSpPr/>
          <p:nvPr/>
        </p:nvSpPr>
        <p:spPr>
          <a:xfrm>
            <a:off x="424252" y="3703125"/>
            <a:ext cx="7966170" cy="3317639"/>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MAQUETACIÓN </a:t>
            </a:r>
            <a:r>
              <a:rPr b="1" lang="es-PE" sz="2800">
                <a:solidFill>
                  <a:schemeClr val="lt1"/>
                </a:solidFill>
                <a:latin typeface="Arial"/>
                <a:ea typeface="Arial"/>
                <a:cs typeface="Arial"/>
                <a:sym typeface="Arial"/>
              </a:rPr>
              <a:t>CON GRID</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6"/>
          <p:cNvSpPr/>
          <p:nvPr/>
        </p:nvSpPr>
        <p:spPr>
          <a:xfrm>
            <a:off x="1181921" y="3455451"/>
            <a:ext cx="6860643" cy="86716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75" name="Google Shape;75;p6"/>
          <p:cNvSpPr txBox="1"/>
          <p:nvPr/>
        </p:nvSpPr>
        <p:spPr>
          <a:xfrm>
            <a:off x="407875" y="809422"/>
            <a:ext cx="3098827"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 LINEAL</a:t>
            </a:r>
            <a:endParaRPr/>
          </a:p>
        </p:txBody>
      </p:sp>
      <p:sp>
        <p:nvSpPr>
          <p:cNvPr id="76" name="Google Shape;76;p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sp>
        <p:nvSpPr>
          <p:cNvPr id="77" name="Google Shape;77;p6"/>
          <p:cNvSpPr txBox="1"/>
          <p:nvPr/>
        </p:nvSpPr>
        <p:spPr>
          <a:xfrm>
            <a:off x="407875" y="1215640"/>
            <a:ext cx="7398040" cy="201593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600">
                <a:solidFill>
                  <a:srgbClr val="262626"/>
                </a:solidFill>
                <a:latin typeface="Calibri"/>
                <a:ea typeface="Calibri"/>
                <a:cs typeface="Calibri"/>
                <a:sym typeface="Calibri"/>
              </a:rPr>
              <a:t>En el ejemplo anterior, se han especificado algunos valores básicos para esta función:</a:t>
            </a:r>
            <a:endParaRPr/>
          </a:p>
          <a:p>
            <a:pPr indent="-142875" lvl="0" marL="180000" marR="0" rtl="0" algn="l">
              <a:spcBef>
                <a:spcPts val="0"/>
              </a:spcBef>
              <a:spcAft>
                <a:spcPts val="0"/>
              </a:spcAft>
              <a:buClr>
                <a:schemeClr val="dk1"/>
              </a:buClr>
              <a:buSzPts val="400"/>
              <a:buFont typeface="Arial"/>
              <a:buNone/>
            </a:pPr>
            <a:r>
              <a:t/>
            </a:r>
            <a:endParaRPr sz="400">
              <a:solidFill>
                <a:srgbClr val="262626"/>
              </a:solidFill>
              <a:latin typeface="Calibri"/>
              <a:ea typeface="Calibri"/>
              <a:cs typeface="Calibri"/>
              <a:sym typeface="Calibri"/>
            </a:endParaRPr>
          </a:p>
          <a:p>
            <a:pPr indent="-285750" lvl="1" marL="360000"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primer valor indica la dirección del gradiente. En el ejemplo se ha indicado que la gradiente se desarrolla hacia a derecha. Se pueden especificar otras direcciones: </a:t>
            </a:r>
            <a:r>
              <a:rPr b="0" i="1" lang="es-PE" sz="1600" u="none" cap="none" strike="noStrike">
                <a:solidFill>
                  <a:srgbClr val="262626"/>
                </a:solidFill>
                <a:latin typeface="Calibri"/>
                <a:ea typeface="Calibri"/>
                <a:cs typeface="Calibri"/>
                <a:sym typeface="Calibri"/>
              </a:rPr>
              <a:t>to bottom</a:t>
            </a:r>
            <a:r>
              <a:rPr b="0" i="0" lang="es-PE" sz="1600" u="none" cap="none" strike="noStrike">
                <a:solidFill>
                  <a:srgbClr val="262626"/>
                </a:solidFill>
                <a:latin typeface="Calibri"/>
                <a:ea typeface="Calibri"/>
                <a:cs typeface="Calibri"/>
                <a:sym typeface="Calibri"/>
              </a:rPr>
              <a:t>, </a:t>
            </a:r>
            <a:r>
              <a:rPr b="0" i="1" lang="es-PE" sz="1600" u="none" cap="none" strike="noStrike">
                <a:solidFill>
                  <a:srgbClr val="262626"/>
                </a:solidFill>
                <a:latin typeface="Calibri"/>
                <a:ea typeface="Calibri"/>
                <a:cs typeface="Calibri"/>
                <a:sym typeface="Calibri"/>
              </a:rPr>
              <a:t>to top</a:t>
            </a:r>
            <a:r>
              <a:rPr b="0" i="0" lang="es-PE" sz="1600" u="none" cap="none" strike="noStrike">
                <a:solidFill>
                  <a:srgbClr val="262626"/>
                </a:solidFill>
                <a:latin typeface="Calibri"/>
                <a:ea typeface="Calibri"/>
                <a:cs typeface="Calibri"/>
                <a:sym typeface="Calibri"/>
              </a:rPr>
              <a:t>, </a:t>
            </a:r>
            <a:r>
              <a:rPr b="0" i="1" lang="es-PE" sz="1600" u="none" cap="none" strike="noStrike">
                <a:solidFill>
                  <a:srgbClr val="262626"/>
                </a:solidFill>
                <a:latin typeface="Calibri"/>
                <a:ea typeface="Calibri"/>
                <a:cs typeface="Calibri"/>
                <a:sym typeface="Calibri"/>
              </a:rPr>
              <a:t>to left</a:t>
            </a:r>
            <a:r>
              <a:rPr b="0" i="0" lang="es-PE" sz="1600" u="none" cap="none" strike="noStrike">
                <a:solidFill>
                  <a:srgbClr val="262626"/>
                </a:solidFill>
                <a:latin typeface="Calibri"/>
                <a:ea typeface="Calibri"/>
                <a:cs typeface="Calibri"/>
                <a:sym typeface="Calibri"/>
              </a:rPr>
              <a:t>, </a:t>
            </a:r>
            <a:r>
              <a:rPr b="0" i="1" lang="es-PE" sz="1600" u="none" cap="none" strike="noStrike">
                <a:solidFill>
                  <a:srgbClr val="262626"/>
                </a:solidFill>
                <a:latin typeface="Calibri"/>
                <a:ea typeface="Calibri"/>
                <a:cs typeface="Calibri"/>
                <a:sym typeface="Calibri"/>
              </a:rPr>
              <a:t>to right</a:t>
            </a:r>
            <a:r>
              <a:rPr b="0" i="0" lang="es-PE" sz="1600" u="none" cap="none" strike="noStrike">
                <a:solidFill>
                  <a:srgbClr val="262626"/>
                </a:solidFill>
                <a:latin typeface="Calibri"/>
                <a:ea typeface="Calibri"/>
                <a:cs typeface="Calibri"/>
                <a:sym typeface="Calibri"/>
              </a:rPr>
              <a:t>, </a:t>
            </a:r>
            <a:r>
              <a:rPr b="0" i="1" lang="es-PE" sz="1600" u="none" cap="none" strike="noStrike">
                <a:solidFill>
                  <a:srgbClr val="262626"/>
                </a:solidFill>
                <a:latin typeface="Calibri"/>
                <a:ea typeface="Calibri"/>
                <a:cs typeface="Calibri"/>
                <a:sym typeface="Calibri"/>
              </a:rPr>
              <a:t>to top right</a:t>
            </a:r>
            <a:r>
              <a:rPr b="0" i="0" lang="es-PE" sz="1600" u="none" cap="none" strike="noStrike">
                <a:solidFill>
                  <a:srgbClr val="262626"/>
                </a:solidFill>
                <a:latin typeface="Calibri"/>
                <a:ea typeface="Calibri"/>
                <a:cs typeface="Calibri"/>
                <a:sym typeface="Calibri"/>
              </a:rPr>
              <a:t>, </a:t>
            </a:r>
            <a:r>
              <a:rPr b="0" i="1" lang="es-PE" sz="1600" u="none" cap="none" strike="noStrike">
                <a:solidFill>
                  <a:srgbClr val="262626"/>
                </a:solidFill>
                <a:latin typeface="Calibri"/>
                <a:ea typeface="Calibri"/>
                <a:cs typeface="Calibri"/>
                <a:sym typeface="Calibri"/>
              </a:rPr>
              <a:t>to top left</a:t>
            </a:r>
            <a:r>
              <a:rPr b="0" i="0" lang="es-PE" sz="1600" u="none" cap="none" strike="noStrike">
                <a:solidFill>
                  <a:srgbClr val="262626"/>
                </a:solidFill>
                <a:latin typeface="Calibri"/>
                <a:ea typeface="Calibri"/>
                <a:cs typeface="Calibri"/>
                <a:sym typeface="Calibri"/>
              </a:rPr>
              <a:t>, </a:t>
            </a:r>
            <a:r>
              <a:rPr b="0" i="1" lang="es-PE" sz="1600" u="none" cap="none" strike="noStrike">
                <a:solidFill>
                  <a:srgbClr val="262626"/>
                </a:solidFill>
                <a:latin typeface="Calibri"/>
                <a:ea typeface="Calibri"/>
                <a:cs typeface="Calibri"/>
                <a:sym typeface="Calibri"/>
              </a:rPr>
              <a:t>to bottom right</a:t>
            </a:r>
            <a:r>
              <a:rPr b="0" i="0" lang="es-PE" sz="1600" u="none" cap="none" strike="noStrike">
                <a:solidFill>
                  <a:srgbClr val="262626"/>
                </a:solidFill>
                <a:latin typeface="Calibri"/>
                <a:ea typeface="Calibri"/>
                <a:cs typeface="Calibri"/>
                <a:sym typeface="Calibri"/>
              </a:rPr>
              <a:t>, </a:t>
            </a:r>
            <a:r>
              <a:rPr b="0" i="1" lang="es-PE" sz="1600" u="none" cap="none" strike="noStrike">
                <a:solidFill>
                  <a:srgbClr val="262626"/>
                </a:solidFill>
                <a:latin typeface="Calibri"/>
                <a:ea typeface="Calibri"/>
                <a:cs typeface="Calibri"/>
                <a:sym typeface="Calibri"/>
              </a:rPr>
              <a:t>to bottom left</a:t>
            </a:r>
            <a:r>
              <a:rPr b="0" i="0" lang="es-PE" sz="1600" u="none" cap="none" strike="noStrike">
                <a:solidFill>
                  <a:srgbClr val="262626"/>
                </a:solidFill>
                <a:latin typeface="Calibri"/>
                <a:ea typeface="Calibri"/>
                <a:cs typeface="Calibri"/>
                <a:sym typeface="Calibri"/>
              </a:rPr>
              <a:t>.</a:t>
            </a:r>
            <a:endParaRPr/>
          </a:p>
          <a:p>
            <a:pPr indent="-146050" lvl="1" marL="245700" marR="0" rtl="0" algn="l">
              <a:spcBef>
                <a:spcPts val="0"/>
              </a:spcBef>
              <a:spcAft>
                <a:spcPts val="0"/>
              </a:spcAft>
              <a:buClr>
                <a:schemeClr val="dk1"/>
              </a:buClr>
              <a:buSzPts val="400"/>
              <a:buFont typeface="Arial"/>
              <a:buNone/>
            </a:pPr>
            <a:r>
              <a:t/>
            </a:r>
            <a:endParaRPr b="0" i="0" sz="400" u="none" cap="none" strike="noStrike">
              <a:solidFill>
                <a:srgbClr val="262626"/>
              </a:solidFill>
              <a:latin typeface="Calibri"/>
              <a:ea typeface="Calibri"/>
              <a:cs typeface="Calibri"/>
              <a:sym typeface="Calibri"/>
            </a:endParaRPr>
          </a:p>
          <a:p>
            <a:pPr indent="-285750" lvl="1" marL="360000"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segundo valor especifica el color de inicio.</a:t>
            </a:r>
            <a:endParaRPr/>
          </a:p>
          <a:p>
            <a:pPr indent="-146050" lvl="1" marL="245700" marR="0" rtl="0" algn="l">
              <a:spcBef>
                <a:spcPts val="0"/>
              </a:spcBef>
              <a:spcAft>
                <a:spcPts val="0"/>
              </a:spcAft>
              <a:buClr>
                <a:schemeClr val="dk1"/>
              </a:buClr>
              <a:buSzPts val="400"/>
              <a:buFont typeface="Arial"/>
              <a:buNone/>
            </a:pPr>
            <a:r>
              <a:t/>
            </a:r>
            <a:endParaRPr b="0" i="0" sz="400" u="none" cap="none" strike="noStrike">
              <a:solidFill>
                <a:srgbClr val="262626"/>
              </a:solidFill>
              <a:latin typeface="Calibri"/>
              <a:ea typeface="Calibri"/>
              <a:cs typeface="Calibri"/>
              <a:sym typeface="Calibri"/>
            </a:endParaRPr>
          </a:p>
          <a:p>
            <a:pPr indent="-285750" lvl="1" marL="360000"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tercer valor especifica el color final.</a:t>
            </a:r>
            <a:endParaRPr/>
          </a:p>
          <a:p>
            <a:pPr indent="-260350" lvl="1" marL="360000" marR="0" rtl="0" algn="l">
              <a:spcBef>
                <a:spcPts val="0"/>
              </a:spcBef>
              <a:spcAft>
                <a:spcPts val="0"/>
              </a:spcAft>
              <a:buClr>
                <a:schemeClr val="dk1"/>
              </a:buClr>
              <a:buSzPts val="400"/>
              <a:buFont typeface="Noto Sans Symbols"/>
              <a:buNone/>
            </a:pPr>
            <a:r>
              <a:t/>
            </a:r>
            <a:endParaRPr b="0" i="0" sz="400" u="none" cap="none" strike="noStrike">
              <a:solidFill>
                <a:srgbClr val="262626"/>
              </a:solidFill>
              <a:latin typeface="Calibri"/>
              <a:ea typeface="Calibri"/>
              <a:cs typeface="Calibri"/>
              <a:sym typeface="Calibri"/>
            </a:endParaRPr>
          </a:p>
          <a:p>
            <a:pPr indent="-266700" lvl="1" marL="754675" marR="0" rtl="0" algn="l">
              <a:spcBef>
                <a:spcPts val="0"/>
              </a:spcBef>
              <a:spcAft>
                <a:spcPts val="0"/>
              </a:spcAft>
              <a:buClr>
                <a:schemeClr val="dk1"/>
              </a:buClr>
              <a:buSzPts val="300"/>
              <a:buFont typeface="Noto Sans Symbols"/>
              <a:buNone/>
            </a:pPr>
            <a:r>
              <a:t/>
            </a:r>
            <a:endParaRPr b="0" i="0" sz="300" u="none" cap="none" strike="noStrike">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600">
                <a:solidFill>
                  <a:srgbClr val="262626"/>
                </a:solidFill>
                <a:latin typeface="Calibri"/>
                <a:ea typeface="Calibri"/>
                <a:cs typeface="Calibri"/>
                <a:sym typeface="Calibri"/>
              </a:rPr>
              <a:t>Puede indicarse una dirección distinta.</a:t>
            </a:r>
            <a:endParaRPr/>
          </a:p>
        </p:txBody>
      </p:sp>
      <p:sp>
        <p:nvSpPr>
          <p:cNvPr id="78" name="Google Shape;78;p6"/>
          <p:cNvSpPr txBox="1"/>
          <p:nvPr/>
        </p:nvSpPr>
        <p:spPr>
          <a:xfrm>
            <a:off x="1277999" y="3519702"/>
            <a:ext cx="6663298"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background</a:t>
            </a:r>
            <a:r>
              <a:rPr b="0" lang="es-PE" sz="1400">
                <a:solidFill>
                  <a:srgbClr val="D4D4D4"/>
                </a:solidFill>
                <a:latin typeface="Consolas"/>
                <a:ea typeface="Consolas"/>
                <a:cs typeface="Consolas"/>
                <a:sym typeface="Consolas"/>
              </a:rPr>
              <a:t>: </a:t>
            </a:r>
            <a:r>
              <a:rPr b="0" lang="es-PE" sz="1400">
                <a:solidFill>
                  <a:srgbClr val="DCDCAA"/>
                </a:solidFill>
                <a:latin typeface="Consolas"/>
                <a:ea typeface="Consolas"/>
                <a:cs typeface="Consolas"/>
                <a:sym typeface="Consolas"/>
              </a:rPr>
              <a:t>linear-gradient</a:t>
            </a:r>
            <a:r>
              <a:rPr b="0" lang="es-PE" sz="1400">
                <a:solidFill>
                  <a:srgbClr val="D4D4D4"/>
                </a:solidFill>
                <a:latin typeface="Consolas"/>
                <a:ea typeface="Consolas"/>
                <a:cs typeface="Consolas"/>
                <a:sym typeface="Consolas"/>
              </a:rPr>
              <a:t>(to </a:t>
            </a:r>
            <a:r>
              <a:rPr b="0" lang="es-PE" sz="1400">
                <a:solidFill>
                  <a:srgbClr val="CE9178"/>
                </a:solidFill>
                <a:latin typeface="Consolas"/>
                <a:ea typeface="Consolas"/>
                <a:cs typeface="Consolas"/>
                <a:sym typeface="Consolas"/>
              </a:rPr>
              <a:t>bottom</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blue</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white</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0"/>
          <p:cNvSpPr txBox="1"/>
          <p:nvPr/>
        </p:nvSpPr>
        <p:spPr>
          <a:xfrm>
            <a:off x="407875" y="870204"/>
            <a:ext cx="6670854"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EN CSS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Uno de los principales usos que se le da a CSS es el de distribuir los elementos en la página web.</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Versiones anteriores de CSS ofrecían mecanismos como el posicionamiento, floats, elementos en línea y en bloque que pueden considerarse, en esencia, como trucos para lograr colocar un elemento en el lugar que deseamos.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CSS 3 trajo consigo mejoras importantes como Flexbox y Grid.</a:t>
            </a:r>
            <a:endParaRPr/>
          </a:p>
        </p:txBody>
      </p:sp>
      <p:sp>
        <p:nvSpPr>
          <p:cNvPr id="578" name="Google Shape;578;p6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pic>
        <p:nvPicPr>
          <p:cNvPr descr="Una computadora en una mesa&#10;&#10;Descripción generada automáticamente" id="579" name="Google Shape;579;p60"/>
          <p:cNvPicPr preferRelativeResize="0"/>
          <p:nvPr/>
        </p:nvPicPr>
        <p:blipFill rotWithShape="1">
          <a:blip r:embed="rId3">
            <a:alphaModFix/>
          </a:blip>
          <a:srcRect b="28557" l="0" r="0" t="21442"/>
          <a:stretch/>
        </p:blipFill>
        <p:spPr>
          <a:xfrm>
            <a:off x="1889637" y="2940766"/>
            <a:ext cx="5364726" cy="178544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1"/>
          <p:cNvSpPr txBox="1"/>
          <p:nvPr/>
        </p:nvSpPr>
        <p:spPr>
          <a:xfrm>
            <a:off x="407875" y="856641"/>
            <a:ext cx="4701231" cy="369331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CSS GRID</a:t>
            </a:r>
            <a:endParaRPr/>
          </a:p>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Flexbox</a:t>
            </a:r>
            <a:r>
              <a:rPr lang="es-PE" sz="1600">
                <a:solidFill>
                  <a:srgbClr val="262626"/>
                </a:solidFill>
                <a:latin typeface="Calibri"/>
                <a:ea typeface="Calibri"/>
                <a:cs typeface="Calibri"/>
                <a:sym typeface="Calibri"/>
              </a:rPr>
              <a:t> es un mecanismo de posicionamiento y distribución que funciona en una sola dirección (horizontal o vertical). Si bien funciona muy bien, puede ser insuficiente para estructuras más complejas.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Ante esta necesidad, CSS nos ofrece </a:t>
            </a:r>
            <a:r>
              <a:rPr b="1" lang="es-PE" sz="1600">
                <a:solidFill>
                  <a:srgbClr val="262626"/>
                </a:solidFill>
                <a:latin typeface="Calibri"/>
                <a:ea typeface="Calibri"/>
                <a:cs typeface="Calibri"/>
                <a:sym typeface="Calibri"/>
              </a:rPr>
              <a:t>Grid</a:t>
            </a:r>
            <a:r>
              <a:rPr lang="es-PE" sz="1600">
                <a:solidFill>
                  <a:srgbClr val="262626"/>
                </a:solidFill>
                <a:latin typeface="Calibri"/>
                <a:ea typeface="Calibri"/>
                <a:cs typeface="Calibri"/>
                <a:sym typeface="Calibri"/>
              </a:rPr>
              <a:t> (o </a:t>
            </a:r>
            <a:r>
              <a:rPr b="1" lang="es-PE" sz="1600">
                <a:solidFill>
                  <a:srgbClr val="262626"/>
                </a:solidFill>
                <a:latin typeface="Calibri"/>
                <a:ea typeface="Calibri"/>
                <a:cs typeface="Calibri"/>
                <a:sym typeface="Calibri"/>
              </a:rPr>
              <a:t>CSS Grid</a:t>
            </a:r>
            <a:r>
              <a:rPr lang="es-PE" sz="1600">
                <a:solidFill>
                  <a:srgbClr val="262626"/>
                </a:solidFill>
                <a:latin typeface="Calibri"/>
                <a:ea typeface="Calibri"/>
                <a:cs typeface="Calibri"/>
                <a:sym typeface="Calibri"/>
              </a:rPr>
              <a:t>) un mecanismo de posicionamiento en dos dimensiones, de tipo cuadrícula.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Grid</a:t>
            </a:r>
            <a:r>
              <a:rPr lang="es-PE" sz="1600">
                <a:solidFill>
                  <a:srgbClr val="262626"/>
                </a:solidFill>
                <a:latin typeface="Calibri"/>
                <a:ea typeface="Calibri"/>
                <a:cs typeface="Calibri"/>
                <a:sym typeface="Calibri"/>
              </a:rPr>
              <a:t> es un concepto más reciente que </a:t>
            </a:r>
            <a:r>
              <a:rPr b="1" lang="es-PE" sz="1600">
                <a:solidFill>
                  <a:srgbClr val="262626"/>
                </a:solidFill>
                <a:latin typeface="Calibri"/>
                <a:ea typeface="Calibri"/>
                <a:cs typeface="Calibri"/>
                <a:sym typeface="Calibri"/>
              </a:rPr>
              <a:t>Flexbox</a:t>
            </a:r>
            <a:r>
              <a:rPr lang="es-PE" sz="1600">
                <a:solidFill>
                  <a:srgbClr val="262626"/>
                </a:solidFill>
                <a:latin typeface="Calibri"/>
                <a:ea typeface="Calibri"/>
                <a:cs typeface="Calibri"/>
                <a:sym typeface="Calibri"/>
              </a:rPr>
              <a:t>: toma sus bases y soluciona los problemas de posicionamiento que en el pasado han requerido de una serie de trucos para lograr el acabado deseado en los elementos de nuestras páginas web.</a:t>
            </a:r>
            <a:endParaRPr/>
          </a:p>
        </p:txBody>
      </p:sp>
      <p:sp>
        <p:nvSpPr>
          <p:cNvPr id="586" name="Google Shape;586;p6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pic>
        <p:nvPicPr>
          <p:cNvPr descr="CSS Grid Layout - Template Areas" id="587" name="Google Shape;587;p61"/>
          <p:cNvPicPr preferRelativeResize="0"/>
          <p:nvPr/>
        </p:nvPicPr>
        <p:blipFill rotWithShape="1">
          <a:blip r:embed="rId3">
            <a:alphaModFix/>
          </a:blip>
          <a:srcRect b="0" l="19297" r="18816" t="0"/>
          <a:stretch/>
        </p:blipFill>
        <p:spPr>
          <a:xfrm>
            <a:off x="5291846" y="1058717"/>
            <a:ext cx="3618689" cy="328916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2"/>
          <p:cNvSpPr/>
          <p:nvPr/>
        </p:nvSpPr>
        <p:spPr>
          <a:xfrm>
            <a:off x="843851" y="1347763"/>
            <a:ext cx="7739770" cy="404640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594" name="Google Shape;594;p62"/>
          <p:cNvSpPr txBox="1"/>
          <p:nvPr/>
        </p:nvSpPr>
        <p:spPr>
          <a:xfrm>
            <a:off x="843851" y="750861"/>
            <a:ext cx="4185350"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CÓDIGO HTML</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Consideremos el siguiente código HTML.</a:t>
            </a:r>
            <a:endParaRPr/>
          </a:p>
        </p:txBody>
      </p:sp>
      <p:sp>
        <p:nvSpPr>
          <p:cNvPr id="595" name="Google Shape;595;p6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596" name="Google Shape;596;p62"/>
          <p:cNvSpPr txBox="1"/>
          <p:nvPr/>
        </p:nvSpPr>
        <p:spPr>
          <a:xfrm>
            <a:off x="922873" y="1423852"/>
            <a:ext cx="7589836" cy="3970318"/>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DOCTYPE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html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html</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lang</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"es"</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head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meta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charset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"UTF-8"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meta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"viewport"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content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"width=device-width, initial-scale=1.0“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title</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CSS Grid</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title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head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body</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    &lt;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"grid-container"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"episodio1"</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I: La Amenaza Fantasma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"episodio2"</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II: El Ataque de los Clones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"episodio3"</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III: La Venganza de los Sith</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"episodio4"</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IV: Una Nueva Esperanza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"episodio5"</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 El Imperio Contraataca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"episodio6"</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VI: El Retorno del Jedi</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"episodio7"</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VII: El Despertar de la Fuerza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"episodio8"</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VIII: Los Últimos Jedi</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"episodio9"</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IX: El Ascenso de Skywalker</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h3</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    &lt;/</a:t>
            </a:r>
            <a:r>
              <a:rPr b="0" lang="es-PE" sz="1200">
                <a:solidFill>
                  <a:srgbClr val="569CD6"/>
                </a:solidFill>
                <a:latin typeface="Consolas"/>
                <a:ea typeface="Consolas"/>
                <a:cs typeface="Consolas"/>
                <a:sym typeface="Consolas"/>
              </a:rPr>
              <a:t>div</a:t>
            </a:r>
            <a:r>
              <a:rPr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body</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html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3"/>
          <p:cNvSpPr/>
          <p:nvPr/>
        </p:nvSpPr>
        <p:spPr>
          <a:xfrm>
            <a:off x="1765426" y="1457608"/>
            <a:ext cx="4771176" cy="187599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603" name="Google Shape;603;p63"/>
          <p:cNvSpPr txBox="1"/>
          <p:nvPr/>
        </p:nvSpPr>
        <p:spPr>
          <a:xfrm>
            <a:off x="407875" y="763303"/>
            <a:ext cx="5565262"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CÓDIGO CSS Y VISTA EN EL NAVEGADOR</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Consideremos el siguiente código CSS para el HTML anterior.</a:t>
            </a:r>
            <a:endParaRPr/>
          </a:p>
        </p:txBody>
      </p:sp>
      <p:sp>
        <p:nvSpPr>
          <p:cNvPr id="604" name="Google Shape;604;p6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605" name="Google Shape;605;p63"/>
          <p:cNvSpPr txBox="1"/>
          <p:nvPr/>
        </p:nvSpPr>
        <p:spPr>
          <a:xfrm>
            <a:off x="1832627" y="1525380"/>
            <a:ext cx="4638799" cy="175432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lightskyblue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text-align: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center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darkslategrey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border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solid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black</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606" name="Google Shape;606;p63"/>
          <p:cNvSpPr txBox="1"/>
          <p:nvPr/>
        </p:nvSpPr>
        <p:spPr>
          <a:xfrm>
            <a:off x="407875" y="3760981"/>
            <a:ext cx="3059602"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desplegar la página en el navegador obtendremos una vista similar a la siguiente:</a:t>
            </a:r>
            <a:endParaRPr/>
          </a:p>
        </p:txBody>
      </p:sp>
      <p:pic>
        <p:nvPicPr>
          <p:cNvPr id="607" name="Google Shape;607;p63"/>
          <p:cNvPicPr preferRelativeResize="0"/>
          <p:nvPr/>
        </p:nvPicPr>
        <p:blipFill rotWithShape="1">
          <a:blip r:embed="rId3">
            <a:alphaModFix/>
          </a:blip>
          <a:srcRect b="71138" l="0" r="0" t="1"/>
          <a:stretch/>
        </p:blipFill>
        <p:spPr>
          <a:xfrm>
            <a:off x="4004642" y="3630876"/>
            <a:ext cx="4298531" cy="152848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4"/>
          <p:cNvSpPr/>
          <p:nvPr/>
        </p:nvSpPr>
        <p:spPr>
          <a:xfrm>
            <a:off x="2384141" y="1800075"/>
            <a:ext cx="4749135" cy="92876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614" name="Google Shape;614;p64"/>
          <p:cNvSpPr txBox="1"/>
          <p:nvPr/>
        </p:nvSpPr>
        <p:spPr>
          <a:xfrm>
            <a:off x="407875" y="849175"/>
            <a:ext cx="5269698"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APLICANDO GRID</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trabajar con CSS Grid se debe usar la propiedad </a:t>
            </a:r>
            <a:r>
              <a:rPr b="1" lang="es-PE" sz="1600">
                <a:solidFill>
                  <a:srgbClr val="262626"/>
                </a:solidFill>
                <a:latin typeface="Calibri"/>
                <a:ea typeface="Calibri"/>
                <a:cs typeface="Calibri"/>
                <a:sym typeface="Calibri"/>
              </a:rPr>
              <a:t>display</a:t>
            </a:r>
            <a:r>
              <a:rPr lang="es-PE" sz="1600">
                <a:solidFill>
                  <a:srgbClr val="262626"/>
                </a:solidFill>
                <a:latin typeface="Calibri"/>
                <a:ea typeface="Calibri"/>
                <a:cs typeface="Calibri"/>
                <a:sym typeface="Calibri"/>
              </a:rPr>
              <a:t> con el valor </a:t>
            </a:r>
            <a:r>
              <a:rPr b="1" lang="es-PE" sz="1600">
                <a:solidFill>
                  <a:srgbClr val="262626"/>
                </a:solidFill>
                <a:latin typeface="Calibri"/>
                <a:ea typeface="Calibri"/>
                <a:cs typeface="Calibri"/>
                <a:sym typeface="Calibri"/>
              </a:rPr>
              <a:t>grid</a:t>
            </a:r>
            <a:r>
              <a:rPr lang="es-PE" sz="1600">
                <a:solidFill>
                  <a:srgbClr val="262626"/>
                </a:solidFill>
                <a:latin typeface="Calibri"/>
                <a:ea typeface="Calibri"/>
                <a:cs typeface="Calibri"/>
                <a:sym typeface="Calibri"/>
              </a:rPr>
              <a:t>.</a:t>
            </a:r>
            <a:endParaRPr/>
          </a:p>
        </p:txBody>
      </p:sp>
      <p:sp>
        <p:nvSpPr>
          <p:cNvPr id="615" name="Google Shape;615;p6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616" name="Google Shape;616;p64"/>
          <p:cNvSpPr txBox="1"/>
          <p:nvPr/>
        </p:nvSpPr>
        <p:spPr>
          <a:xfrm>
            <a:off x="2442132" y="1849448"/>
            <a:ext cx="4640400" cy="83099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617" name="Google Shape;617;p64"/>
          <p:cNvSpPr txBox="1"/>
          <p:nvPr/>
        </p:nvSpPr>
        <p:spPr>
          <a:xfrm>
            <a:off x="407875" y="3178011"/>
            <a:ext cx="8389284" cy="1354217"/>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código mostrado establece una cuadrícula en bloque, por lo que el navegador mostrará una vista similar a la mostrada anteriormente.</a:t>
            </a:r>
            <a:endParaRPr/>
          </a:p>
          <a:p>
            <a:pPr indent="-142875" lvl="0" marL="180000" marR="0" rtl="0" algn="l">
              <a:spcBef>
                <a:spcPts val="0"/>
              </a:spcBef>
              <a:spcAft>
                <a:spcPts val="0"/>
              </a:spcAft>
              <a:buClr>
                <a:schemeClr val="dk1"/>
              </a:buClr>
              <a:buSzPts val="400"/>
              <a:buFont typeface="Arial"/>
              <a:buNone/>
            </a:pPr>
            <a:r>
              <a:t/>
            </a:r>
            <a:endParaRPr sz="4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propiedad </a:t>
            </a:r>
            <a:r>
              <a:rPr b="1" lang="es-PE" sz="1600">
                <a:solidFill>
                  <a:srgbClr val="262626"/>
                </a:solidFill>
                <a:latin typeface="Calibri"/>
                <a:ea typeface="Calibri"/>
                <a:cs typeface="Calibri"/>
                <a:sym typeface="Calibri"/>
              </a:rPr>
              <a:t>display</a:t>
            </a:r>
            <a:r>
              <a:rPr lang="es-PE" sz="1600">
                <a:solidFill>
                  <a:srgbClr val="262626"/>
                </a:solidFill>
                <a:latin typeface="Calibri"/>
                <a:ea typeface="Calibri"/>
                <a:cs typeface="Calibri"/>
                <a:sym typeface="Calibri"/>
              </a:rPr>
              <a:t> tiene dos valores relacionados con grid:</a:t>
            </a:r>
            <a:endParaRPr/>
          </a:p>
          <a:p>
            <a:pPr indent="-146050" lvl="0" marL="183175" marR="0" rtl="0" algn="l">
              <a:spcBef>
                <a:spcPts val="0"/>
              </a:spcBef>
              <a:spcAft>
                <a:spcPts val="0"/>
              </a:spcAft>
              <a:buClr>
                <a:schemeClr val="dk1"/>
              </a:buClr>
              <a:buSzPts val="400"/>
              <a:buFont typeface="Arial"/>
              <a:buNone/>
            </a:pPr>
            <a:r>
              <a:t/>
            </a:r>
            <a:endParaRPr sz="400">
              <a:solidFill>
                <a:schemeClr val="dk1"/>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inline-grid:</a:t>
            </a:r>
            <a:r>
              <a:rPr b="0" i="0" lang="es-PE" sz="1600" u="none" cap="none" strike="noStrike">
                <a:solidFill>
                  <a:schemeClr val="dk1"/>
                </a:solidFill>
                <a:latin typeface="Calibri"/>
                <a:ea typeface="Calibri"/>
                <a:cs typeface="Calibri"/>
                <a:sym typeface="Calibri"/>
              </a:rPr>
              <a:t> establece una cuadrícula con ítems en línea.</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grid:</a:t>
            </a:r>
            <a:r>
              <a:rPr b="0" i="0" lang="es-PE" sz="1600" u="none" cap="none" strike="noStrike">
                <a:solidFill>
                  <a:schemeClr val="dk1"/>
                </a:solidFill>
                <a:latin typeface="Calibri"/>
                <a:ea typeface="Calibri"/>
                <a:cs typeface="Calibri"/>
                <a:sym typeface="Calibri"/>
              </a:rPr>
              <a:t> establece una cuadrícula con ítems en bloque.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624" name="Google Shape;624;p65"/>
          <p:cNvSpPr txBox="1"/>
          <p:nvPr/>
        </p:nvSpPr>
        <p:spPr>
          <a:xfrm>
            <a:off x="407875" y="726246"/>
            <a:ext cx="1799596"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APLICANDO GRID</a:t>
            </a:r>
            <a:endParaRPr sz="1600">
              <a:solidFill>
                <a:srgbClr val="262626"/>
              </a:solidFill>
              <a:latin typeface="Calibri"/>
              <a:ea typeface="Calibri"/>
              <a:cs typeface="Calibri"/>
              <a:sym typeface="Calibri"/>
            </a:endParaRPr>
          </a:p>
        </p:txBody>
      </p:sp>
      <p:sp>
        <p:nvSpPr>
          <p:cNvPr id="625" name="Google Shape;625;p65"/>
          <p:cNvSpPr txBox="1"/>
          <p:nvPr/>
        </p:nvSpPr>
        <p:spPr>
          <a:xfrm>
            <a:off x="407875" y="1053209"/>
            <a:ext cx="8268765" cy="1477328"/>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a:t>
            </a:r>
            <a:r>
              <a:rPr b="1" lang="es-PE" sz="1600">
                <a:solidFill>
                  <a:srgbClr val="262626"/>
                </a:solidFill>
                <a:latin typeface="Calibri"/>
                <a:ea typeface="Calibri"/>
                <a:cs typeface="Calibri"/>
                <a:sym typeface="Calibri"/>
              </a:rPr>
              <a:t>elemento en línea </a:t>
            </a:r>
            <a:r>
              <a:rPr lang="es-PE" sz="1600">
                <a:solidFill>
                  <a:srgbClr val="262626"/>
                </a:solidFill>
                <a:latin typeface="Calibri"/>
                <a:ea typeface="Calibri"/>
                <a:cs typeface="Calibri"/>
                <a:sym typeface="Calibri"/>
              </a:rPr>
              <a:t>solo ocupa el espacio necesario para mostrar su contenido. Si se incluye un elemento en línea adicional se mostrará en la misma línea del primero.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a:t>
            </a:r>
            <a:r>
              <a:rPr b="1" lang="es-PE" sz="1600">
                <a:solidFill>
                  <a:srgbClr val="262626"/>
                </a:solidFill>
                <a:latin typeface="Calibri"/>
                <a:ea typeface="Calibri"/>
                <a:cs typeface="Calibri"/>
                <a:sym typeface="Calibri"/>
              </a:rPr>
              <a:t>elemento en bloque </a:t>
            </a:r>
            <a:r>
              <a:rPr lang="es-PE" sz="1600">
                <a:solidFill>
                  <a:srgbClr val="262626"/>
                </a:solidFill>
                <a:latin typeface="Calibri"/>
                <a:ea typeface="Calibri"/>
                <a:cs typeface="Calibri"/>
                <a:sym typeface="Calibri"/>
              </a:rPr>
              <a:t>ocupa todo el espacio disponible en el navegador. Si se incluye un elemento en bloque adicional se mostrará en la siguiente línea con relación al primero, es decir, debajo de este.</a:t>
            </a:r>
            <a:endParaRPr/>
          </a:p>
        </p:txBody>
      </p:sp>
      <p:pic>
        <p:nvPicPr>
          <p:cNvPr descr="Responsive layout grid - Material Design" id="626" name="Google Shape;626;p65"/>
          <p:cNvPicPr preferRelativeResize="0"/>
          <p:nvPr/>
        </p:nvPicPr>
        <p:blipFill rotWithShape="1">
          <a:blip r:embed="rId3">
            <a:alphaModFix/>
          </a:blip>
          <a:srcRect b="0" l="0" r="0" t="0"/>
          <a:stretch/>
        </p:blipFill>
        <p:spPr>
          <a:xfrm>
            <a:off x="2195297" y="2725420"/>
            <a:ext cx="4693920" cy="234696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6"/>
          <p:cNvSpPr/>
          <p:nvPr/>
        </p:nvSpPr>
        <p:spPr>
          <a:xfrm>
            <a:off x="489826" y="1542955"/>
            <a:ext cx="8164347" cy="3432638"/>
          </a:xfrm>
          <a:prstGeom prst="rect">
            <a:avLst/>
          </a:prstGeom>
          <a:solidFill>
            <a:srgbClr val="F1FDC3"/>
          </a:solidFill>
          <a:ln>
            <a:noFill/>
          </a:ln>
        </p:spPr>
        <p:txBody>
          <a:bodyPr anchorCtr="0" anchor="t" bIns="45700" lIns="91425" spcFirstLastPara="1" rIns="91425" wrap="square" tIns="45700">
            <a:normAutofit/>
          </a:bodyPr>
          <a:lstStyle/>
          <a:p>
            <a:pPr indent="-92583" lvl="0" marL="178308" marR="0" rtl="0" algn="l">
              <a:lnSpc>
                <a:spcPct val="80000"/>
              </a:lnSpc>
              <a:spcBef>
                <a:spcPts val="0"/>
              </a:spcBef>
              <a:spcAft>
                <a:spcPts val="0"/>
              </a:spcAft>
              <a:buClr>
                <a:srgbClr val="EA8F15"/>
              </a:buClr>
              <a:buSzPts val="1350"/>
              <a:buFont typeface="Arial"/>
              <a:buNone/>
            </a:pPr>
            <a:r>
              <a:t/>
            </a:r>
            <a:endParaRPr sz="1350">
              <a:solidFill>
                <a:schemeClr val="dk1"/>
              </a:solidFill>
              <a:latin typeface="Calibri"/>
              <a:ea typeface="Calibri"/>
              <a:cs typeface="Calibri"/>
              <a:sym typeface="Calibri"/>
            </a:endParaRPr>
          </a:p>
        </p:txBody>
      </p:sp>
      <p:sp>
        <p:nvSpPr>
          <p:cNvPr id="633" name="Google Shape;633;p66"/>
          <p:cNvSpPr txBox="1"/>
          <p:nvPr/>
        </p:nvSpPr>
        <p:spPr>
          <a:xfrm>
            <a:off x="405240" y="812611"/>
            <a:ext cx="7091435"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CONCEPTOS IMPORTANTES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trabajar con Grid, es necesario conocer ciertos conceptos asociados:</a:t>
            </a:r>
            <a:endParaRPr/>
          </a:p>
        </p:txBody>
      </p:sp>
      <p:sp>
        <p:nvSpPr>
          <p:cNvPr id="634" name="Google Shape;634;p6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graphicFrame>
        <p:nvGraphicFramePr>
          <p:cNvPr id="635" name="Google Shape;635;p66"/>
          <p:cNvGraphicFramePr/>
          <p:nvPr/>
        </p:nvGraphicFramePr>
        <p:xfrm>
          <a:off x="489826" y="1556753"/>
          <a:ext cx="3000000" cy="3000000"/>
        </p:xfrm>
        <a:graphic>
          <a:graphicData uri="http://schemas.openxmlformats.org/drawingml/2006/table">
            <a:tbl>
              <a:tblPr bandRow="1" firstRow="1">
                <a:noFill/>
                <a:tableStyleId>{974B66F3-56EE-4B9F-A483-838D42C4D38E}</a:tableStyleId>
              </a:tblPr>
              <a:tblGrid>
                <a:gridCol w="2721450"/>
                <a:gridCol w="2721450"/>
                <a:gridCol w="2721450"/>
              </a:tblGrid>
              <a:tr h="370850">
                <a:tc>
                  <a:txBody>
                    <a:bodyPr/>
                    <a:lstStyle/>
                    <a:p>
                      <a:pPr indent="0" lvl="0" marL="0" marR="0" rtl="0" algn="l">
                        <a:spcBef>
                          <a:spcPts val="0"/>
                        </a:spcBef>
                        <a:spcAft>
                          <a:spcPts val="0"/>
                        </a:spcAft>
                        <a:buNone/>
                      </a:pPr>
                      <a:r>
                        <a:rPr lang="es-PE" sz="1600" u="none" cap="none" strike="noStrike"/>
                        <a:t>Concepto</a:t>
                      </a:r>
                      <a:endParaRPr/>
                    </a:p>
                  </a:txBody>
                  <a:tcPr marT="45725" marB="45725" marR="91450" marL="91450"/>
                </a:tc>
                <a:tc>
                  <a:txBody>
                    <a:bodyPr/>
                    <a:lstStyle/>
                    <a:p>
                      <a:pPr indent="0" lvl="0" marL="0" marR="0" rtl="0" algn="l">
                        <a:spcBef>
                          <a:spcPts val="0"/>
                        </a:spcBef>
                        <a:spcAft>
                          <a:spcPts val="0"/>
                        </a:spcAft>
                        <a:buNone/>
                      </a:pPr>
                      <a:r>
                        <a:rPr lang="es-PE" sz="1600"/>
                        <a:t>Descripción</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r h="370850">
                <a:tc>
                  <a:txBody>
                    <a:bodyPr/>
                    <a:lstStyle/>
                    <a:p>
                      <a:pPr indent="0" lvl="0" marL="0" marR="0" rtl="0" algn="l">
                        <a:spcBef>
                          <a:spcPts val="0"/>
                        </a:spcBef>
                        <a:spcAft>
                          <a:spcPts val="0"/>
                        </a:spcAft>
                        <a:buNone/>
                      </a:pPr>
                      <a:r>
                        <a:rPr lang="es-PE" sz="1600"/>
                        <a:t>Contenedor (grid container)</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Elemento donde la propiedad </a:t>
                      </a:r>
                      <a:r>
                        <a:rPr b="1" lang="es-PE" sz="1600"/>
                        <a:t>display: grid</a:t>
                      </a:r>
                      <a:r>
                        <a:rPr lang="es-PE" sz="1600"/>
                        <a:t> es aplicada.</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r h="370850">
                <a:tc>
                  <a:txBody>
                    <a:bodyPr/>
                    <a:lstStyle/>
                    <a:p>
                      <a:pPr indent="0" lvl="0" marL="0" marR="0" rtl="0" algn="l">
                        <a:spcBef>
                          <a:spcPts val="0"/>
                        </a:spcBef>
                        <a:spcAft>
                          <a:spcPts val="0"/>
                        </a:spcAft>
                        <a:buNone/>
                      </a:pPr>
                      <a:r>
                        <a:rPr lang="es-PE" sz="1600"/>
                        <a:t>Ítem (grid item)</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Hijo o descendiente directo del contenedor.</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r h="370850">
                <a:tc>
                  <a:txBody>
                    <a:bodyPr/>
                    <a:lstStyle/>
                    <a:p>
                      <a:pPr indent="0" lvl="0" marL="0" marR="0" rtl="0" algn="l">
                        <a:spcBef>
                          <a:spcPts val="0"/>
                        </a:spcBef>
                        <a:spcAft>
                          <a:spcPts val="0"/>
                        </a:spcAft>
                        <a:buNone/>
                      </a:pPr>
                      <a:r>
                        <a:rPr lang="es-PE" sz="1600"/>
                        <a:t>Línea (grid line)</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Línea divisoria de la cuadrícula. Puede ser horizontal o vertical.</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r h="370850">
                <a:tc>
                  <a:txBody>
                    <a:bodyPr/>
                    <a:lstStyle/>
                    <a:p>
                      <a:pPr indent="0" lvl="0" marL="0" marR="0" rtl="0" algn="l">
                        <a:spcBef>
                          <a:spcPts val="0"/>
                        </a:spcBef>
                        <a:spcAft>
                          <a:spcPts val="0"/>
                        </a:spcAft>
                        <a:buNone/>
                      </a:pPr>
                      <a:r>
                        <a:rPr lang="es-PE" sz="1600"/>
                        <a:t>Celda (grid cell)</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Espacio entre dos filas o columnas adyacentes. Es la unidad mínima de la cuadrícula.</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bl>
          </a:graphicData>
        </a:graphic>
      </p:graphicFrame>
      <p:pic>
        <p:nvPicPr>
          <p:cNvPr descr="Imagen que contiene Gráfico&#10;&#10;Descripción generada automáticamente" id="636" name="Google Shape;636;p66"/>
          <p:cNvPicPr preferRelativeResize="0"/>
          <p:nvPr/>
        </p:nvPicPr>
        <p:blipFill rotWithShape="1">
          <a:blip r:embed="rId3">
            <a:alphaModFix/>
          </a:blip>
          <a:srcRect b="0" l="0" r="0" t="0"/>
          <a:stretch/>
        </p:blipFill>
        <p:spPr>
          <a:xfrm>
            <a:off x="7032715" y="3044825"/>
            <a:ext cx="1314512" cy="892203"/>
          </a:xfrm>
          <a:prstGeom prst="rect">
            <a:avLst/>
          </a:prstGeom>
          <a:noFill/>
          <a:ln>
            <a:noFill/>
          </a:ln>
        </p:spPr>
      </p:pic>
      <p:pic>
        <p:nvPicPr>
          <p:cNvPr descr="Imagen que contiene Forma&#10;&#10;Descripción generada automáticamente" id="637" name="Google Shape;637;p66"/>
          <p:cNvPicPr preferRelativeResize="0"/>
          <p:nvPr/>
        </p:nvPicPr>
        <p:blipFill rotWithShape="1">
          <a:blip r:embed="rId4">
            <a:alphaModFix/>
          </a:blip>
          <a:srcRect b="0" l="0" r="0" t="0"/>
          <a:stretch/>
        </p:blipFill>
        <p:spPr>
          <a:xfrm>
            <a:off x="7033227" y="3995143"/>
            <a:ext cx="1314000" cy="89185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p:nvPr/>
        </p:nvSpPr>
        <p:spPr>
          <a:xfrm>
            <a:off x="489826" y="1727201"/>
            <a:ext cx="8164347" cy="2260600"/>
          </a:xfrm>
          <a:prstGeom prst="rect">
            <a:avLst/>
          </a:prstGeom>
          <a:solidFill>
            <a:srgbClr val="F1FDC3"/>
          </a:solidFill>
          <a:ln>
            <a:noFill/>
          </a:ln>
        </p:spPr>
        <p:txBody>
          <a:bodyPr anchorCtr="0" anchor="t" bIns="45700" lIns="91425" spcFirstLastPara="1" rIns="91425" wrap="square" tIns="45700">
            <a:normAutofit/>
          </a:bodyPr>
          <a:lstStyle/>
          <a:p>
            <a:pPr indent="-92583" lvl="0" marL="178308" marR="0" rtl="0" algn="l">
              <a:lnSpc>
                <a:spcPct val="80000"/>
              </a:lnSpc>
              <a:spcBef>
                <a:spcPts val="0"/>
              </a:spcBef>
              <a:spcAft>
                <a:spcPts val="0"/>
              </a:spcAft>
              <a:buClr>
                <a:srgbClr val="EA8F15"/>
              </a:buClr>
              <a:buSzPts val="1350"/>
              <a:buFont typeface="Arial"/>
              <a:buNone/>
            </a:pPr>
            <a:r>
              <a:t/>
            </a:r>
            <a:endParaRPr sz="1350">
              <a:solidFill>
                <a:schemeClr val="dk1"/>
              </a:solidFill>
              <a:latin typeface="Calibri"/>
              <a:ea typeface="Calibri"/>
              <a:cs typeface="Calibri"/>
              <a:sym typeface="Calibri"/>
            </a:endParaRPr>
          </a:p>
        </p:txBody>
      </p:sp>
      <p:sp>
        <p:nvSpPr>
          <p:cNvPr id="644" name="Google Shape;644;p67"/>
          <p:cNvSpPr txBox="1"/>
          <p:nvPr/>
        </p:nvSpPr>
        <p:spPr>
          <a:xfrm>
            <a:off x="407875" y="780589"/>
            <a:ext cx="6409466"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CONCEPTOS IMPORTANTES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trabajar con Grid es necesario conocer ciertos conceptos asociados:</a:t>
            </a:r>
            <a:endParaRPr/>
          </a:p>
        </p:txBody>
      </p:sp>
      <p:sp>
        <p:nvSpPr>
          <p:cNvPr id="645" name="Google Shape;645;p6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graphicFrame>
        <p:nvGraphicFramePr>
          <p:cNvPr id="646" name="Google Shape;646;p67"/>
          <p:cNvGraphicFramePr/>
          <p:nvPr/>
        </p:nvGraphicFramePr>
        <p:xfrm>
          <a:off x="489826" y="1727200"/>
          <a:ext cx="3000000" cy="3000000"/>
        </p:xfrm>
        <a:graphic>
          <a:graphicData uri="http://schemas.openxmlformats.org/drawingml/2006/table">
            <a:tbl>
              <a:tblPr bandRow="1" firstRow="1">
                <a:noFill/>
                <a:tableStyleId>{974B66F3-56EE-4B9F-A483-838D42C4D38E}</a:tableStyleId>
              </a:tblPr>
              <a:tblGrid>
                <a:gridCol w="2721450"/>
                <a:gridCol w="2721450"/>
                <a:gridCol w="2721450"/>
              </a:tblGrid>
              <a:tr h="370850">
                <a:tc>
                  <a:txBody>
                    <a:bodyPr/>
                    <a:lstStyle/>
                    <a:p>
                      <a:pPr indent="0" lvl="0" marL="0" marR="0" rtl="0" algn="l">
                        <a:spcBef>
                          <a:spcPts val="0"/>
                        </a:spcBef>
                        <a:spcAft>
                          <a:spcPts val="0"/>
                        </a:spcAft>
                        <a:buNone/>
                      </a:pPr>
                      <a:r>
                        <a:rPr lang="es-PE" sz="1600"/>
                        <a:t>Concepto</a:t>
                      </a:r>
                      <a:endParaRPr/>
                    </a:p>
                  </a:txBody>
                  <a:tcPr marT="45725" marB="45725" marR="91450" marL="91450"/>
                </a:tc>
                <a:tc>
                  <a:txBody>
                    <a:bodyPr/>
                    <a:lstStyle/>
                    <a:p>
                      <a:pPr indent="0" lvl="0" marL="0" marR="0" rtl="0" algn="l">
                        <a:spcBef>
                          <a:spcPts val="0"/>
                        </a:spcBef>
                        <a:spcAft>
                          <a:spcPts val="0"/>
                        </a:spcAft>
                        <a:buNone/>
                      </a:pPr>
                      <a:r>
                        <a:rPr lang="es-PE" sz="1600"/>
                        <a:t>Descripción</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r h="370850">
                <a:tc>
                  <a:txBody>
                    <a:bodyPr/>
                    <a:lstStyle/>
                    <a:p>
                      <a:pPr indent="0" lvl="0" marL="0" marR="0" rtl="0" algn="l">
                        <a:spcBef>
                          <a:spcPts val="0"/>
                        </a:spcBef>
                        <a:spcAft>
                          <a:spcPts val="0"/>
                        </a:spcAft>
                        <a:buNone/>
                      </a:pPr>
                      <a:r>
                        <a:rPr lang="es-PE" sz="1600"/>
                        <a:t>Banda (grid track)</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Espacio entre dos líneas adyacentes. Puede entenderse como una fila o columna de la cuadrícula.</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r h="370850">
                <a:tc>
                  <a:txBody>
                    <a:bodyPr/>
                    <a:lstStyle/>
                    <a:p>
                      <a:pPr indent="0" lvl="0" marL="0" marR="0" rtl="0" algn="l">
                        <a:spcBef>
                          <a:spcPts val="0"/>
                        </a:spcBef>
                        <a:spcAft>
                          <a:spcPts val="0"/>
                        </a:spcAft>
                        <a:buNone/>
                      </a:pPr>
                      <a:r>
                        <a:rPr lang="es-PE" sz="1600"/>
                        <a:t>Área (grid area)</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Conjunto de celdas. El espacio contenido entre cuatro líneas cualquiera de la cuadrícula.</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bl>
          </a:graphicData>
        </a:graphic>
      </p:graphicFrame>
      <p:pic>
        <p:nvPicPr>
          <p:cNvPr descr="Imagen que contiene Gráfico&#10;&#10;Descripción generada automáticamente" id="647" name="Google Shape;647;p67"/>
          <p:cNvPicPr preferRelativeResize="0"/>
          <p:nvPr/>
        </p:nvPicPr>
        <p:blipFill rotWithShape="1">
          <a:blip r:embed="rId3">
            <a:alphaModFix/>
          </a:blip>
          <a:srcRect b="0" l="0" r="0" t="0"/>
          <a:stretch/>
        </p:blipFill>
        <p:spPr>
          <a:xfrm>
            <a:off x="6913364" y="2188542"/>
            <a:ext cx="1315392" cy="892800"/>
          </a:xfrm>
          <a:prstGeom prst="rect">
            <a:avLst/>
          </a:prstGeom>
          <a:noFill/>
          <a:ln>
            <a:noFill/>
          </a:ln>
        </p:spPr>
      </p:pic>
      <p:pic>
        <p:nvPicPr>
          <p:cNvPr descr="Imagen que contiene Cuadrado&#10;&#10;Descripción generada automáticamente" id="648" name="Google Shape;648;p67"/>
          <p:cNvPicPr preferRelativeResize="0"/>
          <p:nvPr/>
        </p:nvPicPr>
        <p:blipFill rotWithShape="1">
          <a:blip r:embed="rId4">
            <a:alphaModFix/>
          </a:blip>
          <a:srcRect b="0" l="0" r="0" t="0"/>
          <a:stretch/>
        </p:blipFill>
        <p:spPr>
          <a:xfrm>
            <a:off x="6913364" y="3101829"/>
            <a:ext cx="1315392" cy="892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8"/>
          <p:cNvSpPr/>
          <p:nvPr/>
        </p:nvSpPr>
        <p:spPr>
          <a:xfrm>
            <a:off x="2525170" y="1569978"/>
            <a:ext cx="4769710" cy="136626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655" name="Google Shape;655;p68"/>
          <p:cNvSpPr txBox="1"/>
          <p:nvPr/>
        </p:nvSpPr>
        <p:spPr>
          <a:xfrm>
            <a:off x="407874" y="709538"/>
            <a:ext cx="8411005"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DEFINIENDO FILAS Y COLUMNAS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definir un número determinado de filas y columnas se utilizan las propiedades </a:t>
            </a:r>
            <a:r>
              <a:rPr b="1" lang="es-PE" sz="1600">
                <a:solidFill>
                  <a:srgbClr val="262626"/>
                </a:solidFill>
                <a:latin typeface="Calibri"/>
                <a:ea typeface="Calibri"/>
                <a:cs typeface="Calibri"/>
                <a:sym typeface="Calibri"/>
              </a:rPr>
              <a:t>grid-template-rows</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grid-template-columns</a:t>
            </a:r>
            <a:r>
              <a:rPr lang="es-PE" sz="1600">
                <a:solidFill>
                  <a:srgbClr val="262626"/>
                </a:solidFill>
                <a:latin typeface="Calibri"/>
                <a:ea typeface="Calibri"/>
                <a:cs typeface="Calibri"/>
                <a:sym typeface="Calibri"/>
              </a:rPr>
              <a:t>.</a:t>
            </a:r>
            <a:endParaRPr/>
          </a:p>
        </p:txBody>
      </p:sp>
      <p:sp>
        <p:nvSpPr>
          <p:cNvPr id="656" name="Google Shape;656;p6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657" name="Google Shape;657;p68"/>
          <p:cNvSpPr txBox="1"/>
          <p:nvPr/>
        </p:nvSpPr>
        <p:spPr>
          <a:xfrm>
            <a:off x="2579538" y="1657171"/>
            <a:ext cx="4640400"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grid-template-rows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658" name="Google Shape;658;p68"/>
          <p:cNvSpPr txBox="1"/>
          <p:nvPr/>
        </p:nvSpPr>
        <p:spPr>
          <a:xfrm>
            <a:off x="407874" y="3067868"/>
            <a:ext cx="8299245"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se han definido 3 filas y 3 columnas, estableciendo su alto y ancho respectivamente.</a:t>
            </a:r>
            <a:endParaRPr/>
          </a:p>
        </p:txBody>
      </p:sp>
      <p:pic>
        <p:nvPicPr>
          <p:cNvPr id="659" name="Google Shape;659;p68"/>
          <p:cNvPicPr preferRelativeResize="0"/>
          <p:nvPr/>
        </p:nvPicPr>
        <p:blipFill rotWithShape="1">
          <a:blip r:embed="rId3">
            <a:alphaModFix/>
          </a:blip>
          <a:srcRect b="0" l="0" r="0" t="0"/>
          <a:stretch/>
        </p:blipFill>
        <p:spPr>
          <a:xfrm>
            <a:off x="3313093" y="3445717"/>
            <a:ext cx="3173290" cy="1886821"/>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9"/>
          <p:cNvSpPr/>
          <p:nvPr/>
        </p:nvSpPr>
        <p:spPr>
          <a:xfrm>
            <a:off x="2266929" y="1741625"/>
            <a:ext cx="4773951" cy="134977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666" name="Google Shape;666;p6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667" name="Google Shape;667;p69"/>
          <p:cNvSpPr txBox="1"/>
          <p:nvPr/>
        </p:nvSpPr>
        <p:spPr>
          <a:xfrm>
            <a:off x="407874" y="779534"/>
            <a:ext cx="8339885"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DEFINIENDO FILAS Y COLUMNAS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anterior se usaron píxeles para definir el ancho de las columnas y el alto de las </a:t>
            </a:r>
            <a:r>
              <a:rPr i="1" lang="es-PE" sz="1600">
                <a:solidFill>
                  <a:srgbClr val="262626"/>
                </a:solidFill>
                <a:latin typeface="Calibri"/>
                <a:ea typeface="Calibri"/>
                <a:cs typeface="Calibri"/>
                <a:sym typeface="Calibri"/>
              </a:rPr>
              <a:t>filas</a:t>
            </a:r>
            <a:r>
              <a:rPr lang="es-PE" sz="1600">
                <a:solidFill>
                  <a:srgbClr val="262626"/>
                </a:solidFill>
                <a:latin typeface="Calibri"/>
                <a:ea typeface="Calibri"/>
                <a:cs typeface="Calibri"/>
                <a:sym typeface="Calibri"/>
              </a:rPr>
              <a:t>. Es posible utilizar el valor </a:t>
            </a:r>
            <a:r>
              <a:rPr b="1" lang="es-PE" sz="1600">
                <a:solidFill>
                  <a:srgbClr val="262626"/>
                </a:solidFill>
                <a:latin typeface="Calibri"/>
                <a:ea typeface="Calibri"/>
                <a:cs typeface="Calibri"/>
                <a:sym typeface="Calibri"/>
              </a:rPr>
              <a:t>auto</a:t>
            </a:r>
            <a:r>
              <a:rPr lang="es-PE" sz="1600">
                <a:solidFill>
                  <a:srgbClr val="262626"/>
                </a:solidFill>
                <a:latin typeface="Calibri"/>
                <a:ea typeface="Calibri"/>
                <a:cs typeface="Calibri"/>
                <a:sym typeface="Calibri"/>
              </a:rPr>
              <a:t> para indicar que se use el espacio restante.</a:t>
            </a:r>
            <a:endParaRPr/>
          </a:p>
        </p:txBody>
      </p:sp>
      <p:sp>
        <p:nvSpPr>
          <p:cNvPr id="668" name="Google Shape;668;p69"/>
          <p:cNvSpPr txBox="1"/>
          <p:nvPr/>
        </p:nvSpPr>
        <p:spPr>
          <a:xfrm>
            <a:off x="2331457" y="1819948"/>
            <a:ext cx="4640400"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grid-template-rows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auto</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auto</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669" name="Google Shape;669;p69"/>
          <p:cNvSpPr txBox="1"/>
          <p:nvPr/>
        </p:nvSpPr>
        <p:spPr>
          <a:xfrm>
            <a:off x="407874" y="3581249"/>
            <a:ext cx="3676445" cy="1231106"/>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se ha definido una columna con un tamaño fijo y las otras dos ocuparán todo el espacio restante. Nótese que no queda espacio libre en la cuadrícula.</a:t>
            </a:r>
            <a:endParaRPr/>
          </a:p>
        </p:txBody>
      </p:sp>
      <p:pic>
        <p:nvPicPr>
          <p:cNvPr id="670" name="Google Shape;670;p69"/>
          <p:cNvPicPr preferRelativeResize="0"/>
          <p:nvPr/>
        </p:nvPicPr>
        <p:blipFill rotWithShape="1">
          <a:blip r:embed="rId3">
            <a:alphaModFix/>
          </a:blip>
          <a:srcRect b="0" l="0" r="0" t="0"/>
          <a:stretch/>
        </p:blipFill>
        <p:spPr>
          <a:xfrm>
            <a:off x="4572000" y="3423903"/>
            <a:ext cx="3289559" cy="1708359"/>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7"/>
          <p:cNvSpPr/>
          <p:nvPr/>
        </p:nvSpPr>
        <p:spPr>
          <a:xfrm>
            <a:off x="1463277" y="1666240"/>
            <a:ext cx="6787798" cy="78740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85" name="Google Shape;85;p7"/>
          <p:cNvSpPr txBox="1"/>
          <p:nvPr/>
        </p:nvSpPr>
        <p:spPr>
          <a:xfrm>
            <a:off x="407875" y="801360"/>
            <a:ext cx="5808842"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 LINEAL</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posible indicar un ángulo en lugar de una dirección.</a:t>
            </a:r>
            <a:endParaRPr/>
          </a:p>
        </p:txBody>
      </p:sp>
      <p:sp>
        <p:nvSpPr>
          <p:cNvPr id="86" name="Google Shape;86;p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sp>
        <p:nvSpPr>
          <p:cNvPr id="87" name="Google Shape;87;p7"/>
          <p:cNvSpPr txBox="1"/>
          <p:nvPr/>
        </p:nvSpPr>
        <p:spPr>
          <a:xfrm>
            <a:off x="1520048" y="1734448"/>
            <a:ext cx="6663298"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linear-gradient</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35deg</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blue</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88" name="Google Shape;88;p7"/>
          <p:cNvSpPr txBox="1"/>
          <p:nvPr/>
        </p:nvSpPr>
        <p:spPr>
          <a:xfrm>
            <a:off x="407875" y="2768918"/>
            <a:ext cx="7946853"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Pueden especificarse varios colores intermedios. En el siguiente ejemplo se utilizan tres colores.</a:t>
            </a:r>
            <a:endParaRPr/>
          </a:p>
        </p:txBody>
      </p:sp>
      <p:sp>
        <p:nvSpPr>
          <p:cNvPr id="89" name="Google Shape;89;p7"/>
          <p:cNvSpPr/>
          <p:nvPr/>
        </p:nvSpPr>
        <p:spPr>
          <a:xfrm>
            <a:off x="1457798" y="3330417"/>
            <a:ext cx="6787798" cy="78740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90" name="Google Shape;90;p7"/>
          <p:cNvSpPr txBox="1"/>
          <p:nvPr/>
        </p:nvSpPr>
        <p:spPr>
          <a:xfrm>
            <a:off x="1528458" y="3400951"/>
            <a:ext cx="6663298"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linear-gradient</a:t>
            </a:r>
            <a:r>
              <a:rPr b="0" lang="es-PE" sz="1200">
                <a:solidFill>
                  <a:srgbClr val="D4D4D4"/>
                </a:solidFill>
                <a:latin typeface="Consolas"/>
                <a:ea typeface="Consolas"/>
                <a:cs typeface="Consolas"/>
                <a:sym typeface="Consolas"/>
              </a:rPr>
              <a:t>(to </a:t>
            </a:r>
            <a:r>
              <a:rPr b="0" lang="es-PE" sz="1200">
                <a:solidFill>
                  <a:srgbClr val="CE9178"/>
                </a:solidFill>
                <a:latin typeface="Consolas"/>
                <a:ea typeface="Consolas"/>
                <a:cs typeface="Consolas"/>
                <a:sym typeface="Consolas"/>
              </a:rPr>
              <a:t>right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blue</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#00ffea</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0"/>
          <p:cNvSpPr/>
          <p:nvPr/>
        </p:nvSpPr>
        <p:spPr>
          <a:xfrm>
            <a:off x="2344439" y="1660273"/>
            <a:ext cx="4750755" cy="131668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677" name="Google Shape;677;p7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678" name="Google Shape;678;p70"/>
          <p:cNvSpPr txBox="1"/>
          <p:nvPr/>
        </p:nvSpPr>
        <p:spPr>
          <a:xfrm>
            <a:off x="407875" y="748620"/>
            <a:ext cx="8350045"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UNIDAD FR</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unidad </a:t>
            </a:r>
            <a:r>
              <a:rPr b="1" lang="es-PE" sz="1600">
                <a:solidFill>
                  <a:srgbClr val="262626"/>
                </a:solidFill>
                <a:latin typeface="Calibri"/>
                <a:ea typeface="Calibri"/>
                <a:cs typeface="Calibri"/>
                <a:sym typeface="Calibri"/>
              </a:rPr>
              <a:t>fr</a:t>
            </a:r>
            <a:r>
              <a:rPr lang="es-PE" sz="1600">
                <a:solidFill>
                  <a:srgbClr val="262626"/>
                </a:solidFill>
                <a:latin typeface="Calibri"/>
                <a:ea typeface="Calibri"/>
                <a:cs typeface="Calibri"/>
                <a:sym typeface="Calibri"/>
              </a:rPr>
              <a:t> representa una fracción del espacio disponible en el contendor de la cuadrícula y se utiliza para definir filas y columnas, al igual que pixeles, porcentajes y el valor </a:t>
            </a:r>
            <a:r>
              <a:rPr i="1" lang="es-PE" sz="1600">
                <a:solidFill>
                  <a:srgbClr val="262626"/>
                </a:solidFill>
                <a:latin typeface="Calibri"/>
                <a:ea typeface="Calibri"/>
                <a:cs typeface="Calibri"/>
                <a:sym typeface="Calibri"/>
              </a:rPr>
              <a:t>auto</a:t>
            </a:r>
            <a:r>
              <a:rPr lang="es-PE" sz="1600">
                <a:solidFill>
                  <a:srgbClr val="262626"/>
                </a:solidFill>
                <a:latin typeface="Calibri"/>
                <a:ea typeface="Calibri"/>
                <a:cs typeface="Calibri"/>
                <a:sym typeface="Calibri"/>
              </a:rPr>
              <a:t>.</a:t>
            </a:r>
            <a:endParaRPr/>
          </a:p>
        </p:txBody>
      </p:sp>
      <p:sp>
        <p:nvSpPr>
          <p:cNvPr id="679" name="Google Shape;679;p70"/>
          <p:cNvSpPr txBox="1"/>
          <p:nvPr/>
        </p:nvSpPr>
        <p:spPr>
          <a:xfrm>
            <a:off x="2398230" y="1719142"/>
            <a:ext cx="4640400"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grid-template-rows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680" name="Google Shape;680;p70"/>
          <p:cNvSpPr txBox="1"/>
          <p:nvPr/>
        </p:nvSpPr>
        <p:spPr>
          <a:xfrm>
            <a:off x="407875" y="3424969"/>
            <a:ext cx="3405589" cy="98488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se han definido las 3 columnas con unidades </a:t>
            </a:r>
            <a:r>
              <a:rPr b="1" lang="es-PE" sz="1600">
                <a:solidFill>
                  <a:srgbClr val="262626"/>
                </a:solidFill>
                <a:latin typeface="Calibri"/>
                <a:ea typeface="Calibri"/>
                <a:cs typeface="Calibri"/>
                <a:sym typeface="Calibri"/>
              </a:rPr>
              <a:t>fr</a:t>
            </a:r>
            <a:r>
              <a:rPr lang="es-PE" sz="1600">
                <a:solidFill>
                  <a:srgbClr val="262626"/>
                </a:solidFill>
                <a:latin typeface="Calibri"/>
                <a:ea typeface="Calibri"/>
                <a:cs typeface="Calibri"/>
                <a:sym typeface="Calibri"/>
              </a:rPr>
              <a:t>. </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Nótese que las columnas ocupan todo el espacio de la cuadrícula.</a:t>
            </a:r>
            <a:endParaRPr/>
          </a:p>
        </p:txBody>
      </p:sp>
      <p:pic>
        <p:nvPicPr>
          <p:cNvPr id="681" name="Google Shape;681;p70"/>
          <p:cNvPicPr preferRelativeResize="0"/>
          <p:nvPr/>
        </p:nvPicPr>
        <p:blipFill rotWithShape="1">
          <a:blip r:embed="rId3">
            <a:alphaModFix/>
          </a:blip>
          <a:srcRect b="0" l="0" r="0" t="0"/>
          <a:stretch/>
        </p:blipFill>
        <p:spPr>
          <a:xfrm>
            <a:off x="4104860" y="3242360"/>
            <a:ext cx="3507508" cy="1815442"/>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1"/>
          <p:cNvSpPr/>
          <p:nvPr/>
        </p:nvSpPr>
        <p:spPr>
          <a:xfrm>
            <a:off x="2186231" y="1719877"/>
            <a:ext cx="4750755" cy="131668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688" name="Google Shape;688;p71"/>
          <p:cNvSpPr txBox="1"/>
          <p:nvPr/>
        </p:nvSpPr>
        <p:spPr>
          <a:xfrm>
            <a:off x="407875" y="762834"/>
            <a:ext cx="6427910"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UNIDAD FR</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unidad </a:t>
            </a:r>
            <a:r>
              <a:rPr b="1" lang="es-PE" sz="1600">
                <a:solidFill>
                  <a:srgbClr val="262626"/>
                </a:solidFill>
                <a:latin typeface="Calibri"/>
                <a:ea typeface="Calibri"/>
                <a:cs typeface="Calibri"/>
                <a:sym typeface="Calibri"/>
              </a:rPr>
              <a:t>fr</a:t>
            </a:r>
            <a:r>
              <a:rPr lang="es-PE" sz="1600">
                <a:solidFill>
                  <a:srgbClr val="262626"/>
                </a:solidFill>
                <a:latin typeface="Calibri"/>
                <a:ea typeface="Calibri"/>
                <a:cs typeface="Calibri"/>
                <a:sym typeface="Calibri"/>
              </a:rPr>
              <a:t> distribuye el tamaño proporcionalmente.</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También es posible establecer tamaños que ocupen más de una unidad.</a:t>
            </a:r>
            <a:endParaRPr/>
          </a:p>
        </p:txBody>
      </p:sp>
      <p:sp>
        <p:nvSpPr>
          <p:cNvPr id="689" name="Google Shape;689;p7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690" name="Google Shape;690;p71"/>
          <p:cNvSpPr txBox="1"/>
          <p:nvPr/>
        </p:nvSpPr>
        <p:spPr>
          <a:xfrm>
            <a:off x="2251800" y="1771136"/>
            <a:ext cx="4640400"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grid-template-rows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lang="es-PE" sz="1200">
                <a:solidFill>
                  <a:srgbClr val="B5CEA8"/>
                </a:solidFill>
                <a:latin typeface="Consolas"/>
                <a:ea typeface="Consolas"/>
                <a:cs typeface="Consolas"/>
                <a:sym typeface="Consolas"/>
              </a:rPr>
              <a:t>2</a:t>
            </a:r>
            <a:r>
              <a:rPr b="0" lang="es-PE" sz="1200">
                <a:solidFill>
                  <a:srgbClr val="B5CEA8"/>
                </a:solidFill>
                <a:latin typeface="Consolas"/>
                <a:ea typeface="Consolas"/>
                <a:cs typeface="Consolas"/>
                <a:sym typeface="Consolas"/>
              </a:rPr>
              <a:t>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691" name="Google Shape;691;p71"/>
          <p:cNvSpPr txBox="1"/>
          <p:nvPr/>
        </p:nvSpPr>
        <p:spPr>
          <a:xfrm>
            <a:off x="407874" y="3343699"/>
            <a:ext cx="3519889" cy="98488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Nótese que en este ejemplo la columna central es proporcionalmente el doble de ancho que las columnas de los costados.</a:t>
            </a:r>
            <a:endParaRPr/>
          </a:p>
        </p:txBody>
      </p:sp>
      <p:pic>
        <p:nvPicPr>
          <p:cNvPr id="692" name="Google Shape;692;p71"/>
          <p:cNvPicPr preferRelativeResize="0"/>
          <p:nvPr/>
        </p:nvPicPr>
        <p:blipFill rotWithShape="1">
          <a:blip r:embed="rId3">
            <a:alphaModFix/>
          </a:blip>
          <a:srcRect b="0" l="-323" r="0" t="0"/>
          <a:stretch/>
        </p:blipFill>
        <p:spPr>
          <a:xfrm>
            <a:off x="4221726" y="3309710"/>
            <a:ext cx="3183212" cy="1642456"/>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2"/>
          <p:cNvSpPr/>
          <p:nvPr/>
        </p:nvSpPr>
        <p:spPr>
          <a:xfrm>
            <a:off x="1956475" y="1631559"/>
            <a:ext cx="4850725" cy="1759341"/>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699" name="Google Shape;699;p72"/>
          <p:cNvSpPr txBox="1"/>
          <p:nvPr/>
        </p:nvSpPr>
        <p:spPr>
          <a:xfrm>
            <a:off x="407875" y="751139"/>
            <a:ext cx="5490095"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ESPACIO ENTRE CELDAS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especificar espacios entre las celdas de una cuadrícula se emplean las propiedades </a:t>
            </a:r>
            <a:r>
              <a:rPr b="1" lang="es-PE" sz="1600">
                <a:solidFill>
                  <a:srgbClr val="262626"/>
                </a:solidFill>
                <a:latin typeface="Calibri"/>
                <a:ea typeface="Calibri"/>
                <a:cs typeface="Calibri"/>
                <a:sym typeface="Calibri"/>
              </a:rPr>
              <a:t>row-gap</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column-gap</a:t>
            </a:r>
            <a:r>
              <a:rPr lang="es-PE" sz="1600">
                <a:solidFill>
                  <a:srgbClr val="262626"/>
                </a:solidFill>
                <a:latin typeface="Calibri"/>
                <a:ea typeface="Calibri"/>
                <a:cs typeface="Calibri"/>
                <a:sym typeface="Calibri"/>
              </a:rPr>
              <a:t>.</a:t>
            </a:r>
            <a:endParaRPr/>
          </a:p>
        </p:txBody>
      </p:sp>
      <p:sp>
        <p:nvSpPr>
          <p:cNvPr id="700" name="Google Shape;700;p7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701" name="Google Shape;701;p72"/>
          <p:cNvSpPr txBox="1"/>
          <p:nvPr/>
        </p:nvSpPr>
        <p:spPr>
          <a:xfrm>
            <a:off x="2062452" y="1725259"/>
            <a:ext cx="4640400" cy="156966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grid-template-rows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row-gap</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column-gap</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15px</a:t>
            </a:r>
            <a:r>
              <a:rPr b="0" lang="es-PE" sz="1200">
                <a:solidFill>
                  <a:srgbClr val="D4D4D4"/>
                </a:solidFill>
                <a:latin typeface="Consolas"/>
                <a:ea typeface="Consolas"/>
                <a:cs typeface="Consolas"/>
                <a:sym typeface="Consolas"/>
              </a:rPr>
              <a: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702" name="Google Shape;702;p72"/>
          <p:cNvSpPr txBox="1"/>
          <p:nvPr/>
        </p:nvSpPr>
        <p:spPr>
          <a:xfrm>
            <a:off x="407875" y="3763272"/>
            <a:ext cx="3172925"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Estas propiedades definen el tamaño de las líneas (grid lines) de la cuadrícula.</a:t>
            </a:r>
            <a:endParaRPr/>
          </a:p>
        </p:txBody>
      </p:sp>
      <p:pic>
        <p:nvPicPr>
          <p:cNvPr id="703" name="Google Shape;703;p72"/>
          <p:cNvPicPr preferRelativeResize="0"/>
          <p:nvPr/>
        </p:nvPicPr>
        <p:blipFill rotWithShape="1">
          <a:blip r:embed="rId3">
            <a:alphaModFix/>
          </a:blip>
          <a:srcRect b="0" l="0" r="0" t="0"/>
          <a:stretch/>
        </p:blipFill>
        <p:spPr>
          <a:xfrm>
            <a:off x="4010121" y="3759450"/>
            <a:ext cx="3172926" cy="1484972"/>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3"/>
          <p:cNvSpPr txBox="1"/>
          <p:nvPr/>
        </p:nvSpPr>
        <p:spPr>
          <a:xfrm>
            <a:off x="407875" y="791250"/>
            <a:ext cx="6261656"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ESPACIO ENTRE CELDAS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propiedad </a:t>
            </a:r>
            <a:r>
              <a:rPr b="1" lang="es-PE" sz="1600">
                <a:solidFill>
                  <a:srgbClr val="262626"/>
                </a:solidFill>
                <a:latin typeface="Calibri"/>
                <a:ea typeface="Calibri"/>
                <a:cs typeface="Calibri"/>
                <a:sym typeface="Calibri"/>
              </a:rPr>
              <a:t>gap</a:t>
            </a:r>
            <a:r>
              <a:rPr lang="es-PE" sz="1600">
                <a:solidFill>
                  <a:srgbClr val="262626"/>
                </a:solidFill>
                <a:latin typeface="Calibri"/>
                <a:ea typeface="Calibri"/>
                <a:cs typeface="Calibri"/>
                <a:sym typeface="Calibri"/>
              </a:rPr>
              <a:t> permite definir los espacios entre filas y columnas, simplificando el uso de las propiedades </a:t>
            </a:r>
            <a:r>
              <a:rPr b="1" lang="es-PE" sz="1600">
                <a:solidFill>
                  <a:srgbClr val="262626"/>
                </a:solidFill>
                <a:latin typeface="Calibri"/>
                <a:ea typeface="Calibri"/>
                <a:cs typeface="Calibri"/>
                <a:sym typeface="Calibri"/>
              </a:rPr>
              <a:t>row-gap</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column-gap</a:t>
            </a:r>
            <a:r>
              <a:rPr lang="es-PE" sz="1600">
                <a:solidFill>
                  <a:srgbClr val="262626"/>
                </a:solidFill>
                <a:latin typeface="Calibri"/>
                <a:ea typeface="Calibri"/>
                <a:cs typeface="Calibri"/>
                <a:sym typeface="Calibri"/>
              </a:rPr>
              <a:t>.</a:t>
            </a:r>
            <a:endParaRPr/>
          </a:p>
        </p:txBody>
      </p:sp>
      <p:sp>
        <p:nvSpPr>
          <p:cNvPr id="710" name="Google Shape;710;p7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711" name="Google Shape;711;p73"/>
          <p:cNvSpPr txBox="1"/>
          <p:nvPr/>
        </p:nvSpPr>
        <p:spPr>
          <a:xfrm>
            <a:off x="407875" y="3402060"/>
            <a:ext cx="4519725" cy="1477328"/>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 propiedad utiliza uno o dos valores.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 se especifica un valor, el espacio entre filas y columnas será el mismo. </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 es especifican dos valores, el primero definirá el espacio entre filas y el segundo el espacio entre columnas.</a:t>
            </a:r>
            <a:endParaRPr/>
          </a:p>
        </p:txBody>
      </p:sp>
      <p:pic>
        <p:nvPicPr>
          <p:cNvPr id="712" name="Google Shape;712;p73"/>
          <p:cNvPicPr preferRelativeResize="0"/>
          <p:nvPr/>
        </p:nvPicPr>
        <p:blipFill rotWithShape="1">
          <a:blip r:embed="rId3">
            <a:alphaModFix/>
          </a:blip>
          <a:srcRect b="0" l="0" r="0" t="0"/>
          <a:stretch/>
        </p:blipFill>
        <p:spPr>
          <a:xfrm>
            <a:off x="5083068" y="3394416"/>
            <a:ext cx="3172926" cy="1484972"/>
          </a:xfrm>
          <a:prstGeom prst="rect">
            <a:avLst/>
          </a:prstGeom>
          <a:noFill/>
          <a:ln cap="flat" cmpd="sng" w="9525">
            <a:solidFill>
              <a:srgbClr val="276B7D"/>
            </a:solidFill>
            <a:prstDash val="solid"/>
            <a:round/>
            <a:headEnd len="sm" w="sm" type="none"/>
            <a:tailEnd len="sm" w="sm" type="none"/>
          </a:ln>
        </p:spPr>
      </p:pic>
      <p:sp>
        <p:nvSpPr>
          <p:cNvPr id="713" name="Google Shape;713;p73"/>
          <p:cNvSpPr/>
          <p:nvPr/>
        </p:nvSpPr>
        <p:spPr>
          <a:xfrm>
            <a:off x="2450317" y="1662242"/>
            <a:ext cx="4750755" cy="151538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714" name="Google Shape;714;p73"/>
          <p:cNvSpPr txBox="1"/>
          <p:nvPr/>
        </p:nvSpPr>
        <p:spPr>
          <a:xfrm>
            <a:off x="2505494" y="1726258"/>
            <a:ext cx="4640400"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grid-template-rows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gap</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10px 15px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4"/>
          <p:cNvSpPr/>
          <p:nvPr/>
        </p:nvSpPr>
        <p:spPr>
          <a:xfrm>
            <a:off x="4010121" y="847897"/>
            <a:ext cx="4829079" cy="171750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721" name="Google Shape;721;p74"/>
          <p:cNvSpPr txBox="1"/>
          <p:nvPr/>
        </p:nvSpPr>
        <p:spPr>
          <a:xfrm>
            <a:off x="407875" y="902696"/>
            <a:ext cx="3159189" cy="252376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POSICIÓN DEL CONTENIDO </a:t>
            </a:r>
            <a:endParaRPr/>
          </a:p>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 LA CUADRÍCULA</a:t>
            </a:r>
            <a:endParaRPr/>
          </a:p>
          <a:p>
            <a:pPr indent="0" lvl="0" marL="11725" marR="0" rtl="0" algn="l">
              <a:spcBef>
                <a:spcPts val="0"/>
              </a:spcBef>
              <a:spcAft>
                <a:spcPts val="0"/>
              </a:spcAft>
              <a:buNone/>
            </a:pPr>
            <a:r>
              <a:t/>
            </a:r>
            <a:endParaRPr sz="4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 Grid podemos especificar la posición de todo el contenido de la cuadrícula.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ello utilizamos las propiedades </a:t>
            </a:r>
            <a:r>
              <a:rPr b="1" lang="es-PE" sz="1600">
                <a:solidFill>
                  <a:srgbClr val="262626"/>
                </a:solidFill>
                <a:latin typeface="Calibri"/>
                <a:ea typeface="Calibri"/>
                <a:cs typeface="Calibri"/>
                <a:sym typeface="Calibri"/>
              </a:rPr>
              <a:t>justify-content</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align-content</a:t>
            </a:r>
            <a:r>
              <a:rPr lang="es-PE" sz="1600">
                <a:solidFill>
                  <a:srgbClr val="262626"/>
                </a:solidFill>
                <a:latin typeface="Calibri"/>
                <a:ea typeface="Calibri"/>
                <a:cs typeface="Calibri"/>
                <a:sym typeface="Calibri"/>
              </a:rPr>
              <a:t> para indicar la posición del contenido horizontal y verticalmente.</a:t>
            </a:r>
            <a:endParaRPr/>
          </a:p>
        </p:txBody>
      </p:sp>
      <p:sp>
        <p:nvSpPr>
          <p:cNvPr id="722" name="Google Shape;722;p7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723" name="Google Shape;723;p74"/>
          <p:cNvSpPr txBox="1"/>
          <p:nvPr/>
        </p:nvSpPr>
        <p:spPr>
          <a:xfrm>
            <a:off x="4108425" y="928096"/>
            <a:ext cx="4640400" cy="156966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height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370px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grid-template-rows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justify-content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space-around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align-content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center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pic>
        <p:nvPicPr>
          <p:cNvPr id="724" name="Google Shape;724;p74"/>
          <p:cNvPicPr preferRelativeResize="0"/>
          <p:nvPr/>
        </p:nvPicPr>
        <p:blipFill rotWithShape="1">
          <a:blip r:embed="rId3">
            <a:alphaModFix/>
          </a:blip>
          <a:srcRect b="0" l="0" r="0" t="0"/>
          <a:stretch/>
        </p:blipFill>
        <p:spPr>
          <a:xfrm>
            <a:off x="4623790" y="2905607"/>
            <a:ext cx="3584269" cy="1822750"/>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75"/>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731" name="Google Shape;731;p75"/>
          <p:cNvSpPr txBox="1"/>
          <p:nvPr/>
        </p:nvSpPr>
        <p:spPr>
          <a:xfrm>
            <a:off x="2413537" y="2431747"/>
            <a:ext cx="4316925" cy="2708434"/>
          </a:xfrm>
          <a:prstGeom prst="rect">
            <a:avLst/>
          </a:prstGeom>
          <a:noFill/>
          <a:ln>
            <a:noFill/>
          </a:ln>
        </p:spPr>
        <p:txBody>
          <a:bodyPr anchorCtr="0" anchor="t" bIns="0" lIns="0" spcFirstLastPara="1" rIns="0" wrap="square" tIns="0">
            <a:spAutoFit/>
          </a:bodyPr>
          <a:lstStyle/>
          <a:p>
            <a:pPr indent="-171450" lvl="0" marL="171450" marR="0" rtl="0" algn="l">
              <a:spcBef>
                <a:spcPts val="0"/>
              </a:spcBef>
              <a:spcAft>
                <a:spcPts val="0"/>
              </a:spcAft>
              <a:buClr>
                <a:srgbClr val="3F3F3F"/>
              </a:buClr>
              <a:buSzPts val="2000"/>
              <a:buFont typeface="Arial"/>
              <a:buChar char="•"/>
            </a:pPr>
            <a:r>
              <a:rPr lang="es-PE" sz="2000">
                <a:solidFill>
                  <a:srgbClr val="3F3F3F"/>
                </a:solidFill>
                <a:latin typeface="Calibri"/>
                <a:ea typeface="Calibri"/>
                <a:cs typeface="Calibri"/>
                <a:sym typeface="Calibri"/>
              </a:rPr>
              <a:t>Las propiedades justify-content y align-content pueden tener los valores start, end, center, stretch, space-around, space-between, space-evenly.</a:t>
            </a:r>
            <a:endParaRPr/>
          </a:p>
          <a:p>
            <a:pPr indent="-44450" lvl="0" marL="171450" marR="0" rtl="0" algn="l">
              <a:spcBef>
                <a:spcPts val="0"/>
              </a:spcBef>
              <a:spcAft>
                <a:spcPts val="0"/>
              </a:spcAft>
              <a:buClr>
                <a:schemeClr val="dk1"/>
              </a:buClr>
              <a:buSzPts val="2000"/>
              <a:buFont typeface="Arial"/>
              <a:buNone/>
            </a:pPr>
            <a:r>
              <a:t/>
            </a:r>
            <a:endParaRPr sz="2000">
              <a:solidFill>
                <a:srgbClr val="3F3F3F"/>
              </a:solidFill>
              <a:latin typeface="Calibri"/>
              <a:ea typeface="Calibri"/>
              <a:cs typeface="Calibri"/>
              <a:sym typeface="Calibri"/>
            </a:endParaRPr>
          </a:p>
          <a:p>
            <a:pPr indent="-171450" lvl="0" marL="171450" marR="0" rtl="0" algn="l">
              <a:lnSpc>
                <a:spcPct val="100000"/>
              </a:lnSpc>
              <a:spcBef>
                <a:spcPts val="0"/>
              </a:spcBef>
              <a:spcAft>
                <a:spcPts val="0"/>
              </a:spcAft>
              <a:buClr>
                <a:srgbClr val="3F3F3F"/>
              </a:buClr>
              <a:buSzPts val="2000"/>
              <a:buFont typeface="Arial"/>
              <a:buChar char="•"/>
            </a:pPr>
            <a:r>
              <a:rPr lang="es-PE" sz="2000">
                <a:solidFill>
                  <a:srgbClr val="3F3F3F"/>
                </a:solidFill>
                <a:latin typeface="Calibri"/>
                <a:ea typeface="Calibri"/>
                <a:cs typeface="Calibri"/>
                <a:sym typeface="Calibri"/>
              </a:rPr>
              <a:t>Por defecto, ambas propiedades tienen el valor stretch.</a:t>
            </a:r>
            <a:endParaRPr sz="2000">
              <a:solidFill>
                <a:srgbClr val="3F3F3F"/>
              </a:solidFill>
              <a:latin typeface="Calibri"/>
              <a:ea typeface="Calibri"/>
              <a:cs typeface="Calibri"/>
              <a:sym typeface="Calibri"/>
            </a:endParaRPr>
          </a:p>
          <a:p>
            <a:pPr indent="0" lvl="0" marL="0" marR="0" rtl="0" algn="l">
              <a:spcBef>
                <a:spcPts val="1200"/>
              </a:spcBef>
              <a:spcAft>
                <a:spcPts val="0"/>
              </a:spcAft>
              <a:buNone/>
            </a:pPr>
            <a:r>
              <a:t/>
            </a:r>
            <a:endParaRPr b="1" sz="24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6"/>
          <p:cNvSpPr/>
          <p:nvPr/>
        </p:nvSpPr>
        <p:spPr>
          <a:xfrm>
            <a:off x="4049950" y="1001950"/>
            <a:ext cx="4747098" cy="151103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738" name="Google Shape;738;p76"/>
          <p:cNvSpPr txBox="1"/>
          <p:nvPr/>
        </p:nvSpPr>
        <p:spPr>
          <a:xfrm>
            <a:off x="404527" y="940593"/>
            <a:ext cx="2950213" cy="301621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POSICIÓN DEL CONTENIDO </a:t>
            </a:r>
            <a:endParaRPr/>
          </a:p>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 LA CUADRÍCULA</a:t>
            </a:r>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a:p>
            <a:pPr indent="0" lvl="0" marL="11725" marR="0" rtl="0" algn="l">
              <a:spcBef>
                <a:spcPts val="0"/>
              </a:spcBef>
              <a:spcAft>
                <a:spcPts val="0"/>
              </a:spcAft>
              <a:buNone/>
            </a:pPr>
            <a:r>
              <a:t/>
            </a:r>
            <a:endParaRPr sz="4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propiedad </a:t>
            </a:r>
            <a:r>
              <a:rPr b="1" lang="es-PE" sz="1600">
                <a:solidFill>
                  <a:srgbClr val="262626"/>
                </a:solidFill>
                <a:latin typeface="Calibri"/>
                <a:ea typeface="Calibri"/>
                <a:cs typeface="Calibri"/>
                <a:sym typeface="Calibri"/>
              </a:rPr>
              <a:t>place-content</a:t>
            </a:r>
            <a:r>
              <a:rPr lang="es-PE" sz="1600">
                <a:solidFill>
                  <a:srgbClr val="262626"/>
                </a:solidFill>
                <a:latin typeface="Calibri"/>
                <a:ea typeface="Calibri"/>
                <a:cs typeface="Calibri"/>
                <a:sym typeface="Calibri"/>
              </a:rPr>
              <a:t> simplifica el uso de </a:t>
            </a:r>
            <a:r>
              <a:rPr b="1" lang="es-PE" sz="1600">
                <a:solidFill>
                  <a:srgbClr val="262626"/>
                </a:solidFill>
                <a:latin typeface="Calibri"/>
                <a:ea typeface="Calibri"/>
                <a:cs typeface="Calibri"/>
                <a:sym typeface="Calibri"/>
              </a:rPr>
              <a:t>justify-content</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align-content</a:t>
            </a:r>
            <a:r>
              <a:rPr lang="es-PE" sz="1600">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especifican dos valores, el primero será para la posición vertical (</a:t>
            </a:r>
            <a:r>
              <a:rPr i="1" lang="es-PE" sz="1600">
                <a:solidFill>
                  <a:srgbClr val="262626"/>
                </a:solidFill>
                <a:latin typeface="Calibri"/>
                <a:ea typeface="Calibri"/>
                <a:cs typeface="Calibri"/>
                <a:sym typeface="Calibri"/>
              </a:rPr>
              <a:t>align-content</a:t>
            </a:r>
            <a:r>
              <a:rPr lang="es-PE" sz="1600">
                <a:solidFill>
                  <a:srgbClr val="262626"/>
                </a:solidFill>
                <a:latin typeface="Calibri"/>
                <a:ea typeface="Calibri"/>
                <a:cs typeface="Calibri"/>
                <a:sym typeface="Calibri"/>
              </a:rPr>
              <a:t>) y el segundo para la posición horizontal (</a:t>
            </a:r>
            <a:r>
              <a:rPr i="1" lang="es-PE" sz="1600">
                <a:solidFill>
                  <a:srgbClr val="262626"/>
                </a:solidFill>
                <a:latin typeface="Calibri"/>
                <a:ea typeface="Calibri"/>
                <a:cs typeface="Calibri"/>
                <a:sym typeface="Calibri"/>
              </a:rPr>
              <a:t>justify-content</a:t>
            </a:r>
            <a:r>
              <a:rPr lang="es-PE" sz="1600">
                <a:solidFill>
                  <a:srgbClr val="262626"/>
                </a:solidFill>
                <a:latin typeface="Calibri"/>
                <a:ea typeface="Calibri"/>
                <a:cs typeface="Calibri"/>
                <a:sym typeface="Calibri"/>
              </a:rPr>
              <a:t>).</a:t>
            </a:r>
            <a:endParaRPr/>
          </a:p>
        </p:txBody>
      </p:sp>
      <p:sp>
        <p:nvSpPr>
          <p:cNvPr id="739" name="Google Shape;739;p7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740" name="Google Shape;740;p76"/>
          <p:cNvSpPr txBox="1"/>
          <p:nvPr/>
        </p:nvSpPr>
        <p:spPr>
          <a:xfrm>
            <a:off x="4099072" y="1063703"/>
            <a:ext cx="4640400"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height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370px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grid-template-rows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huich</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place-content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space-between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space-around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pic>
        <p:nvPicPr>
          <p:cNvPr id="741" name="Google Shape;741;p76"/>
          <p:cNvPicPr preferRelativeResize="0"/>
          <p:nvPr/>
        </p:nvPicPr>
        <p:blipFill rotWithShape="1">
          <a:blip r:embed="rId3">
            <a:alphaModFix/>
          </a:blip>
          <a:srcRect b="0" l="0" r="0" t="0"/>
          <a:stretch/>
        </p:blipFill>
        <p:spPr>
          <a:xfrm>
            <a:off x="4438876" y="2857500"/>
            <a:ext cx="3960791" cy="2014226"/>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7"/>
          <p:cNvSpPr/>
          <p:nvPr/>
        </p:nvSpPr>
        <p:spPr>
          <a:xfrm>
            <a:off x="2098039" y="1889760"/>
            <a:ext cx="4744721" cy="167999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748" name="Google Shape;748;p7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749" name="Google Shape;749;p77"/>
          <p:cNvSpPr txBox="1"/>
          <p:nvPr/>
        </p:nvSpPr>
        <p:spPr>
          <a:xfrm>
            <a:off x="407875" y="755830"/>
            <a:ext cx="8634525"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chemeClr val="dk1"/>
                </a:solidFill>
                <a:latin typeface="Calibri"/>
                <a:ea typeface="Calibri"/>
                <a:cs typeface="Calibri"/>
                <a:sym typeface="Calibri"/>
              </a:rPr>
              <a:t>POSICIÓN DE LOS ÍTEMS EN LA CUADRÍCULA</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 Grid podemos especificar la posición de los ítems dentro de la cuadrícula.</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ello utilizamos las propiedades </a:t>
            </a:r>
            <a:r>
              <a:rPr b="1" lang="es-PE" sz="1600">
                <a:solidFill>
                  <a:srgbClr val="262626"/>
                </a:solidFill>
                <a:latin typeface="Calibri"/>
                <a:ea typeface="Calibri"/>
                <a:cs typeface="Calibri"/>
                <a:sym typeface="Calibri"/>
              </a:rPr>
              <a:t>justify-items</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align-items</a:t>
            </a:r>
            <a:r>
              <a:rPr lang="es-PE" sz="1600">
                <a:solidFill>
                  <a:srgbClr val="262626"/>
                </a:solidFill>
                <a:latin typeface="Calibri"/>
                <a:ea typeface="Calibri"/>
                <a:cs typeface="Calibri"/>
                <a:sym typeface="Calibri"/>
              </a:rPr>
              <a:t> para indicar la posición del contenido horizontal y verticalmente.</a:t>
            </a:r>
            <a:endParaRPr/>
          </a:p>
        </p:txBody>
      </p:sp>
      <p:sp>
        <p:nvSpPr>
          <p:cNvPr id="750" name="Google Shape;750;p77"/>
          <p:cNvSpPr txBox="1"/>
          <p:nvPr/>
        </p:nvSpPr>
        <p:spPr>
          <a:xfrm>
            <a:off x="2146725" y="1945588"/>
            <a:ext cx="4640400" cy="156966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grid-template-rows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align-items</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end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justify-items</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start</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pic>
        <p:nvPicPr>
          <p:cNvPr id="751" name="Google Shape;751;p77"/>
          <p:cNvPicPr preferRelativeResize="0"/>
          <p:nvPr/>
        </p:nvPicPr>
        <p:blipFill rotWithShape="1">
          <a:blip r:embed="rId3">
            <a:alphaModFix/>
          </a:blip>
          <a:srcRect b="0" l="0" r="0" t="0"/>
          <a:stretch/>
        </p:blipFill>
        <p:spPr>
          <a:xfrm>
            <a:off x="1528374" y="3718800"/>
            <a:ext cx="5877101" cy="1569660"/>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78"/>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758" name="Google Shape;758;p78"/>
          <p:cNvSpPr txBox="1"/>
          <p:nvPr/>
        </p:nvSpPr>
        <p:spPr>
          <a:xfrm>
            <a:off x="2413537" y="2431747"/>
            <a:ext cx="4316925" cy="2092881"/>
          </a:xfrm>
          <a:prstGeom prst="rect">
            <a:avLst/>
          </a:prstGeom>
          <a:noFill/>
          <a:ln>
            <a:noFill/>
          </a:ln>
        </p:spPr>
        <p:txBody>
          <a:bodyPr anchorCtr="0" anchor="t" bIns="0" lIns="0" spcFirstLastPara="1" rIns="0" wrap="square" tIns="0">
            <a:spAutoFit/>
          </a:bodyPr>
          <a:lstStyle/>
          <a:p>
            <a:pPr indent="-171450" lvl="0" marL="171450" marR="0" rtl="0" algn="l">
              <a:spcBef>
                <a:spcPts val="0"/>
              </a:spcBef>
              <a:spcAft>
                <a:spcPts val="0"/>
              </a:spcAft>
              <a:buClr>
                <a:srgbClr val="3F3F3F"/>
              </a:buClr>
              <a:buSzPts val="2000"/>
              <a:buFont typeface="Arial"/>
              <a:buChar char="•"/>
            </a:pPr>
            <a:r>
              <a:rPr lang="es-PE" sz="2000">
                <a:solidFill>
                  <a:srgbClr val="3F3F3F"/>
                </a:solidFill>
                <a:latin typeface="Calibri"/>
                <a:ea typeface="Calibri"/>
                <a:cs typeface="Calibri"/>
                <a:sym typeface="Calibri"/>
              </a:rPr>
              <a:t>Las propiedades justify-items y align-items pueden tener los valores start, end, center, stretch.</a:t>
            </a:r>
            <a:endParaRPr/>
          </a:p>
          <a:p>
            <a:pPr indent="-171450" lvl="0" marL="171450" marR="0" rtl="0" algn="l">
              <a:spcBef>
                <a:spcPts val="0"/>
              </a:spcBef>
              <a:spcAft>
                <a:spcPts val="0"/>
              </a:spcAft>
              <a:buClr>
                <a:srgbClr val="3F3F3F"/>
              </a:buClr>
              <a:buSzPts val="2000"/>
              <a:buFont typeface="Arial"/>
              <a:buChar char="•"/>
            </a:pPr>
            <a:r>
              <a:rPr lang="es-PE" sz="2000">
                <a:solidFill>
                  <a:srgbClr val="3F3F3F"/>
                </a:solidFill>
                <a:latin typeface="Calibri"/>
                <a:ea typeface="Calibri"/>
                <a:cs typeface="Calibri"/>
                <a:sym typeface="Calibri"/>
              </a:rPr>
              <a:t>Por defecto, ambas propiedades tienen el valor stretch.</a:t>
            </a:r>
            <a:endParaRPr sz="2000">
              <a:solidFill>
                <a:srgbClr val="3F3F3F"/>
              </a:solidFill>
              <a:latin typeface="Calibri"/>
              <a:ea typeface="Calibri"/>
              <a:cs typeface="Calibri"/>
              <a:sym typeface="Calibri"/>
            </a:endParaRPr>
          </a:p>
          <a:p>
            <a:pPr indent="0" lvl="0" marL="0" marR="0" rtl="0" algn="l">
              <a:spcBef>
                <a:spcPts val="1200"/>
              </a:spcBef>
              <a:spcAft>
                <a:spcPts val="0"/>
              </a:spcAft>
              <a:buNone/>
            </a:pPr>
            <a:r>
              <a:t/>
            </a:r>
            <a:endParaRPr b="1" sz="24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9"/>
          <p:cNvSpPr/>
          <p:nvPr/>
        </p:nvSpPr>
        <p:spPr>
          <a:xfrm>
            <a:off x="2199639" y="1926624"/>
            <a:ext cx="4735734" cy="1501204"/>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765" name="Google Shape;765;p7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766" name="Google Shape;766;p79"/>
          <p:cNvSpPr txBox="1"/>
          <p:nvPr/>
        </p:nvSpPr>
        <p:spPr>
          <a:xfrm>
            <a:off x="407875" y="768836"/>
            <a:ext cx="6587728"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POSICIÓN DE LOS ITEMS EN LA CUADRÍCULA</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propiedad </a:t>
            </a:r>
            <a:r>
              <a:rPr b="1" lang="es-PE" sz="1600">
                <a:solidFill>
                  <a:srgbClr val="262626"/>
                </a:solidFill>
                <a:latin typeface="Calibri"/>
                <a:ea typeface="Calibri"/>
                <a:cs typeface="Calibri"/>
                <a:sym typeface="Calibri"/>
              </a:rPr>
              <a:t>place-items</a:t>
            </a:r>
            <a:r>
              <a:rPr lang="es-PE" sz="1600">
                <a:solidFill>
                  <a:srgbClr val="262626"/>
                </a:solidFill>
                <a:latin typeface="Calibri"/>
                <a:ea typeface="Calibri"/>
                <a:cs typeface="Calibri"/>
                <a:sym typeface="Calibri"/>
              </a:rPr>
              <a:t> simplifica el uso de </a:t>
            </a:r>
            <a:r>
              <a:rPr b="1" lang="es-PE" sz="1600">
                <a:solidFill>
                  <a:srgbClr val="262626"/>
                </a:solidFill>
                <a:latin typeface="Calibri"/>
                <a:ea typeface="Calibri"/>
                <a:cs typeface="Calibri"/>
                <a:sym typeface="Calibri"/>
              </a:rPr>
              <a:t>justify-items</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align-items</a:t>
            </a:r>
            <a:r>
              <a:rPr lang="es-PE" sz="1600">
                <a:solidFill>
                  <a:srgbClr val="262626"/>
                </a:solidFill>
                <a:latin typeface="Calibri"/>
                <a:ea typeface="Calibri"/>
                <a:cs typeface="Calibri"/>
                <a:sym typeface="Calibri"/>
              </a:rPr>
              <a:t>.</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especifican dos valores, el primero será para la posición vertical (</a:t>
            </a:r>
            <a:r>
              <a:rPr i="1" lang="es-PE" sz="1600">
                <a:solidFill>
                  <a:srgbClr val="262626"/>
                </a:solidFill>
                <a:latin typeface="Calibri"/>
                <a:ea typeface="Calibri"/>
                <a:cs typeface="Calibri"/>
                <a:sym typeface="Calibri"/>
              </a:rPr>
              <a:t>align-items</a:t>
            </a:r>
            <a:r>
              <a:rPr lang="es-PE" sz="1600">
                <a:solidFill>
                  <a:srgbClr val="262626"/>
                </a:solidFill>
                <a:latin typeface="Calibri"/>
                <a:ea typeface="Calibri"/>
                <a:cs typeface="Calibri"/>
                <a:sym typeface="Calibri"/>
              </a:rPr>
              <a:t>) y el segundo para la posición horizontal (</a:t>
            </a:r>
            <a:r>
              <a:rPr i="1" lang="es-PE" sz="1600">
                <a:solidFill>
                  <a:srgbClr val="262626"/>
                </a:solidFill>
                <a:latin typeface="Calibri"/>
                <a:ea typeface="Calibri"/>
                <a:cs typeface="Calibri"/>
                <a:sym typeface="Calibri"/>
              </a:rPr>
              <a:t>justify-items</a:t>
            </a:r>
            <a:r>
              <a:rPr lang="es-PE" sz="1600">
                <a:solidFill>
                  <a:srgbClr val="262626"/>
                </a:solidFill>
                <a:latin typeface="Calibri"/>
                <a:ea typeface="Calibri"/>
                <a:cs typeface="Calibri"/>
                <a:sym typeface="Calibri"/>
              </a:rPr>
              <a:t>).</a:t>
            </a:r>
            <a:endParaRPr/>
          </a:p>
        </p:txBody>
      </p:sp>
      <p:sp>
        <p:nvSpPr>
          <p:cNvPr id="767" name="Google Shape;767;p79"/>
          <p:cNvSpPr txBox="1"/>
          <p:nvPr/>
        </p:nvSpPr>
        <p:spPr>
          <a:xfrm>
            <a:off x="2251799" y="1980688"/>
            <a:ext cx="4640400"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grid-template-rows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place-items</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center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end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pic>
        <p:nvPicPr>
          <p:cNvPr id="768" name="Google Shape;768;p79"/>
          <p:cNvPicPr preferRelativeResize="0"/>
          <p:nvPr/>
        </p:nvPicPr>
        <p:blipFill rotWithShape="1">
          <a:blip r:embed="rId3">
            <a:alphaModFix/>
          </a:blip>
          <a:srcRect b="0" l="0" r="0" t="0"/>
          <a:stretch/>
        </p:blipFill>
        <p:spPr>
          <a:xfrm>
            <a:off x="1633449" y="3607686"/>
            <a:ext cx="5877101" cy="1561959"/>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8"/>
          <p:cNvSpPr/>
          <p:nvPr/>
        </p:nvSpPr>
        <p:spPr>
          <a:xfrm>
            <a:off x="731520" y="2388786"/>
            <a:ext cx="7883091" cy="78740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97" name="Google Shape;97;p8"/>
          <p:cNvSpPr txBox="1"/>
          <p:nvPr/>
        </p:nvSpPr>
        <p:spPr>
          <a:xfrm>
            <a:off x="407875" y="847598"/>
            <a:ext cx="5808842"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 LINEAL</a:t>
            </a:r>
            <a:endParaRPr/>
          </a:p>
        </p:txBody>
      </p:sp>
      <p:sp>
        <p:nvSpPr>
          <p:cNvPr id="98" name="Google Shape;98;p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sp>
        <p:nvSpPr>
          <p:cNvPr id="99" name="Google Shape;99;p8"/>
          <p:cNvSpPr txBox="1"/>
          <p:nvPr/>
        </p:nvSpPr>
        <p:spPr>
          <a:xfrm>
            <a:off x="407875" y="1280267"/>
            <a:ext cx="6763339" cy="80021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degradado, el navegador distribuye los colores a lo largo del espacio. </a:t>
            </a:r>
            <a:endParaRPr/>
          </a:p>
          <a:p>
            <a:pPr indent="-142875" lvl="0" marL="180000" marR="0" rtl="0" algn="l">
              <a:spcBef>
                <a:spcPts val="0"/>
              </a:spcBef>
              <a:spcAft>
                <a:spcPts val="0"/>
              </a:spcAft>
              <a:buClr>
                <a:schemeClr val="dk1"/>
              </a:buClr>
              <a:buSzPts val="400"/>
              <a:buFont typeface="Arial"/>
              <a:buNone/>
            </a:pPr>
            <a:r>
              <a:t/>
            </a:r>
            <a:endParaRPr sz="4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Sin embargo, podemos indicar el espacio de cada color. A esto se le llama “</a:t>
            </a:r>
            <a:r>
              <a:rPr i="1" lang="es-PE" sz="1600">
                <a:solidFill>
                  <a:srgbClr val="262626"/>
                </a:solidFill>
                <a:latin typeface="Calibri"/>
                <a:ea typeface="Calibri"/>
                <a:cs typeface="Calibri"/>
                <a:sym typeface="Calibri"/>
              </a:rPr>
              <a:t>color stops</a:t>
            </a:r>
            <a:r>
              <a:rPr lang="es-PE" sz="1600">
                <a:solidFill>
                  <a:srgbClr val="262626"/>
                </a:solidFill>
                <a:latin typeface="Calibri"/>
                <a:ea typeface="Calibri"/>
                <a:cs typeface="Calibri"/>
                <a:sym typeface="Calibri"/>
              </a:rPr>
              <a:t>”.</a:t>
            </a:r>
            <a:endParaRPr/>
          </a:p>
        </p:txBody>
      </p:sp>
      <p:sp>
        <p:nvSpPr>
          <p:cNvPr id="100" name="Google Shape;100;p8"/>
          <p:cNvSpPr txBox="1"/>
          <p:nvPr/>
        </p:nvSpPr>
        <p:spPr>
          <a:xfrm>
            <a:off x="808520" y="2468945"/>
            <a:ext cx="7731322"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linear-gradient</a:t>
            </a:r>
            <a:r>
              <a:rPr b="0" lang="es-PE" sz="1200">
                <a:solidFill>
                  <a:srgbClr val="D4D4D4"/>
                </a:solidFill>
                <a:latin typeface="Consolas"/>
                <a:ea typeface="Consolas"/>
                <a:cs typeface="Consolas"/>
                <a:sym typeface="Consolas"/>
              </a:rPr>
              <a:t>(to </a:t>
            </a:r>
            <a:r>
              <a:rPr b="0" lang="es-PE" sz="1200">
                <a:solidFill>
                  <a:srgbClr val="CE9178"/>
                </a:solidFill>
                <a:latin typeface="Consolas"/>
                <a:ea typeface="Consolas"/>
                <a:cs typeface="Consolas"/>
                <a:sym typeface="Consolas"/>
              </a:rPr>
              <a:t>right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red</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25%</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#ff5100</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50%</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#fbff00</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75%</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101" name="Google Shape;101;p8"/>
          <p:cNvSpPr txBox="1"/>
          <p:nvPr/>
        </p:nvSpPr>
        <p:spPr>
          <a:xfrm>
            <a:off x="407877" y="3769153"/>
            <a:ext cx="6763337"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anterior, el color rojo va desde 0 a 25%, el siguiente desde 25% a 50%, etc.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0"/>
          <p:cNvSpPr/>
          <p:nvPr/>
        </p:nvSpPr>
        <p:spPr>
          <a:xfrm>
            <a:off x="2379979" y="1629375"/>
            <a:ext cx="4743450" cy="148590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775" name="Google Shape;775;p8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776" name="Google Shape;776;p80"/>
          <p:cNvSpPr txBox="1"/>
          <p:nvPr/>
        </p:nvSpPr>
        <p:spPr>
          <a:xfrm>
            <a:off x="407875" y="749704"/>
            <a:ext cx="7875277"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FILAS Y COLUMNAS REPETIDAS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función </a:t>
            </a:r>
            <a:r>
              <a:rPr b="1" lang="es-PE" sz="1600">
                <a:solidFill>
                  <a:srgbClr val="262626"/>
                </a:solidFill>
                <a:latin typeface="Calibri"/>
                <a:ea typeface="Calibri"/>
                <a:cs typeface="Calibri"/>
                <a:sym typeface="Calibri"/>
              </a:rPr>
              <a:t>repeat</a:t>
            </a:r>
            <a:r>
              <a:rPr lang="es-PE" sz="1600">
                <a:solidFill>
                  <a:srgbClr val="262626"/>
                </a:solidFill>
                <a:latin typeface="Calibri"/>
                <a:ea typeface="Calibri"/>
                <a:cs typeface="Calibri"/>
                <a:sym typeface="Calibri"/>
              </a:rPr>
              <a:t> permite definir un conjunto de filas o columnas dentro de una cuadrícula.</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debe especificar la cantidad de repeticiones y los valores que se deben repetir.</a:t>
            </a:r>
            <a:endParaRPr/>
          </a:p>
        </p:txBody>
      </p:sp>
      <p:sp>
        <p:nvSpPr>
          <p:cNvPr id="777" name="Google Shape;777;p80"/>
          <p:cNvSpPr txBox="1"/>
          <p:nvPr/>
        </p:nvSpPr>
        <p:spPr>
          <a:xfrm>
            <a:off x="2426461" y="1675383"/>
            <a:ext cx="4640400"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grid-template-rows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repeat</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3</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gap</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778" name="Google Shape;778;p80"/>
          <p:cNvSpPr txBox="1"/>
          <p:nvPr/>
        </p:nvSpPr>
        <p:spPr>
          <a:xfrm>
            <a:off x="407875" y="3256282"/>
            <a:ext cx="6258920"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se está usando la función </a:t>
            </a:r>
            <a:r>
              <a:rPr b="1" lang="es-PE" sz="1600">
                <a:solidFill>
                  <a:srgbClr val="262626"/>
                </a:solidFill>
                <a:latin typeface="Calibri"/>
                <a:ea typeface="Calibri"/>
                <a:cs typeface="Calibri"/>
                <a:sym typeface="Calibri"/>
              </a:rPr>
              <a:t>repeat</a:t>
            </a:r>
            <a:r>
              <a:rPr lang="es-PE" sz="1600">
                <a:solidFill>
                  <a:srgbClr val="262626"/>
                </a:solidFill>
                <a:latin typeface="Calibri"/>
                <a:ea typeface="Calibri"/>
                <a:cs typeface="Calibri"/>
                <a:sym typeface="Calibri"/>
              </a:rPr>
              <a:t> para definir tres columnas.</a:t>
            </a:r>
            <a:endParaRPr/>
          </a:p>
        </p:txBody>
      </p:sp>
      <p:pic>
        <p:nvPicPr>
          <p:cNvPr id="779" name="Google Shape;779;p80"/>
          <p:cNvPicPr preferRelativeResize="0"/>
          <p:nvPr/>
        </p:nvPicPr>
        <p:blipFill rotWithShape="1">
          <a:blip r:embed="rId3">
            <a:alphaModFix/>
          </a:blip>
          <a:srcRect b="0" l="0" r="0" t="0"/>
          <a:stretch/>
        </p:blipFill>
        <p:spPr>
          <a:xfrm>
            <a:off x="1438163" y="3540006"/>
            <a:ext cx="6413147" cy="1854164"/>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1"/>
          <p:cNvSpPr/>
          <p:nvPr/>
        </p:nvSpPr>
        <p:spPr>
          <a:xfrm>
            <a:off x="2598649" y="1654576"/>
            <a:ext cx="4744721" cy="127774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786" name="Google Shape;786;p8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787" name="Google Shape;787;p81"/>
          <p:cNvSpPr txBox="1"/>
          <p:nvPr/>
        </p:nvSpPr>
        <p:spPr>
          <a:xfrm>
            <a:off x="407875" y="795342"/>
            <a:ext cx="7267232"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FILAS Y COLUMNAS REPETIDAS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función </a:t>
            </a:r>
            <a:r>
              <a:rPr b="1" lang="es-PE" sz="1600">
                <a:solidFill>
                  <a:srgbClr val="262626"/>
                </a:solidFill>
                <a:latin typeface="Calibri"/>
                <a:ea typeface="Calibri"/>
                <a:cs typeface="Calibri"/>
                <a:sym typeface="Calibri"/>
              </a:rPr>
              <a:t>repeat</a:t>
            </a:r>
            <a:r>
              <a:rPr lang="es-PE" sz="1600">
                <a:solidFill>
                  <a:srgbClr val="262626"/>
                </a:solidFill>
                <a:latin typeface="Calibri"/>
                <a:ea typeface="Calibri"/>
                <a:cs typeface="Calibri"/>
                <a:sym typeface="Calibri"/>
              </a:rPr>
              <a:t> también puede utilizarse para definir un conjunto de valores.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 esta manera se puede indicar la repetición de un conjunto de filas o columnas.</a:t>
            </a:r>
            <a:endParaRPr/>
          </a:p>
        </p:txBody>
      </p:sp>
      <p:sp>
        <p:nvSpPr>
          <p:cNvPr id="788" name="Google Shape;788;p81"/>
          <p:cNvSpPr txBox="1"/>
          <p:nvPr/>
        </p:nvSpPr>
        <p:spPr>
          <a:xfrm>
            <a:off x="2650810" y="1690890"/>
            <a:ext cx="4640400"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coral</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repeat</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3</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gap</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789" name="Google Shape;789;p81"/>
          <p:cNvSpPr txBox="1"/>
          <p:nvPr/>
        </p:nvSpPr>
        <p:spPr>
          <a:xfrm>
            <a:off x="407875" y="3091200"/>
            <a:ext cx="7285998"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se está usando la función </a:t>
            </a:r>
            <a:r>
              <a:rPr b="1" lang="es-PE" sz="1600">
                <a:solidFill>
                  <a:srgbClr val="262626"/>
                </a:solidFill>
                <a:latin typeface="Calibri"/>
                <a:ea typeface="Calibri"/>
                <a:cs typeface="Calibri"/>
                <a:sym typeface="Calibri"/>
              </a:rPr>
              <a:t>repeat</a:t>
            </a:r>
            <a:r>
              <a:rPr lang="es-PE" sz="1600">
                <a:solidFill>
                  <a:srgbClr val="262626"/>
                </a:solidFill>
                <a:latin typeface="Calibri"/>
                <a:ea typeface="Calibri"/>
                <a:cs typeface="Calibri"/>
                <a:sym typeface="Calibri"/>
              </a:rPr>
              <a:t> para definir tres pares de columnas.</a:t>
            </a:r>
            <a:endParaRPr/>
          </a:p>
        </p:txBody>
      </p:sp>
      <p:pic>
        <p:nvPicPr>
          <p:cNvPr id="790" name="Google Shape;790;p81"/>
          <p:cNvPicPr preferRelativeResize="0"/>
          <p:nvPr/>
        </p:nvPicPr>
        <p:blipFill rotWithShape="1">
          <a:blip r:embed="rId3">
            <a:alphaModFix/>
          </a:blip>
          <a:srcRect b="0" l="0" r="0" t="0"/>
          <a:stretch/>
        </p:blipFill>
        <p:spPr>
          <a:xfrm>
            <a:off x="1600050" y="3496306"/>
            <a:ext cx="6413147" cy="1802866"/>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2"/>
          <p:cNvSpPr/>
          <p:nvPr/>
        </p:nvSpPr>
        <p:spPr>
          <a:xfrm>
            <a:off x="3850622" y="1209166"/>
            <a:ext cx="4738836" cy="132394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797" name="Google Shape;797;p8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798" name="Google Shape;798;p82"/>
          <p:cNvSpPr txBox="1"/>
          <p:nvPr/>
        </p:nvSpPr>
        <p:spPr>
          <a:xfrm>
            <a:off x="407875" y="726876"/>
            <a:ext cx="3442746"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BASADO EN LÍNEAS</a:t>
            </a:r>
            <a:endParaRPr sz="1600">
              <a:solidFill>
                <a:srgbClr val="262626"/>
              </a:solidFill>
              <a:latin typeface="Calibri"/>
              <a:ea typeface="Calibri"/>
              <a:cs typeface="Calibri"/>
              <a:sym typeface="Calibri"/>
            </a:endParaRPr>
          </a:p>
        </p:txBody>
      </p:sp>
      <p:sp>
        <p:nvSpPr>
          <p:cNvPr id="799" name="Google Shape;799;p82"/>
          <p:cNvSpPr txBox="1"/>
          <p:nvPr/>
        </p:nvSpPr>
        <p:spPr>
          <a:xfrm>
            <a:off x="3892915" y="1276299"/>
            <a:ext cx="4640400"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#episodio1</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grid-column-start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rid-column-end</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grid-row-start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3</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grid-row-end</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4</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800" name="Google Shape;800;p82"/>
          <p:cNvSpPr txBox="1"/>
          <p:nvPr/>
        </p:nvSpPr>
        <p:spPr>
          <a:xfrm>
            <a:off x="407874" y="2858784"/>
            <a:ext cx="3136710" cy="172354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ejemplo se basa en la cuadrícula de 3x3 que se ha usado en los casos anteriores.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Este muestra la posición de un ítem en la cuadrícula. Se usan definiciones similares para los ítems restantes.</a:t>
            </a:r>
            <a:endParaRPr/>
          </a:p>
        </p:txBody>
      </p:sp>
      <p:pic>
        <p:nvPicPr>
          <p:cNvPr id="801" name="Google Shape;801;p82"/>
          <p:cNvPicPr preferRelativeResize="0"/>
          <p:nvPr/>
        </p:nvPicPr>
        <p:blipFill rotWithShape="1">
          <a:blip r:embed="rId3">
            <a:alphaModFix/>
          </a:blip>
          <a:srcRect b="0" l="0" r="0" t="0"/>
          <a:stretch/>
        </p:blipFill>
        <p:spPr>
          <a:xfrm>
            <a:off x="3918965" y="3052116"/>
            <a:ext cx="4670492" cy="1345489"/>
          </a:xfrm>
          <a:prstGeom prst="rect">
            <a:avLst/>
          </a:prstGeom>
          <a:noFill/>
          <a:ln cap="flat" cmpd="sng" w="9525">
            <a:solidFill>
              <a:srgbClr val="276B7D"/>
            </a:solidFill>
            <a:prstDash val="solid"/>
            <a:round/>
            <a:headEnd len="sm" w="sm" type="none"/>
            <a:tailEnd len="sm" w="sm" type="none"/>
          </a:ln>
        </p:spPr>
      </p:pic>
      <p:sp>
        <p:nvSpPr>
          <p:cNvPr id="802" name="Google Shape;802;p82"/>
          <p:cNvSpPr txBox="1"/>
          <p:nvPr/>
        </p:nvSpPr>
        <p:spPr>
          <a:xfrm>
            <a:off x="407874" y="1302007"/>
            <a:ext cx="3136709" cy="1231106"/>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Grid permite posicionar los ítems según las líneas de la cuadrícula (grid lines).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Este posicionamiento se realiza en la definición de los ítems.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3"/>
          <p:cNvSpPr/>
          <p:nvPr/>
        </p:nvSpPr>
        <p:spPr>
          <a:xfrm>
            <a:off x="2251800" y="1706057"/>
            <a:ext cx="4744721" cy="167999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809" name="Google Shape;809;p8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810" name="Google Shape;810;p83"/>
          <p:cNvSpPr txBox="1"/>
          <p:nvPr/>
        </p:nvSpPr>
        <p:spPr>
          <a:xfrm>
            <a:off x="407875" y="835529"/>
            <a:ext cx="6903612"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BASADO EN LÍNEAS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simplificar el código de las definiciones, pueden utilizarse las propiedades </a:t>
            </a:r>
            <a:r>
              <a:rPr b="1" lang="es-PE" sz="1600">
                <a:solidFill>
                  <a:srgbClr val="262626"/>
                </a:solidFill>
                <a:latin typeface="Calibri"/>
                <a:ea typeface="Calibri"/>
                <a:cs typeface="Calibri"/>
                <a:sym typeface="Calibri"/>
              </a:rPr>
              <a:t>grid-column</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grid-row</a:t>
            </a:r>
            <a:r>
              <a:rPr lang="es-PE" sz="1600">
                <a:solidFill>
                  <a:srgbClr val="262626"/>
                </a:solidFill>
                <a:latin typeface="Calibri"/>
                <a:ea typeface="Calibri"/>
                <a:cs typeface="Calibri"/>
                <a:sym typeface="Calibri"/>
              </a:rPr>
              <a:t> para definir el posicionamiento de los ítems.</a:t>
            </a:r>
            <a:endParaRPr/>
          </a:p>
        </p:txBody>
      </p:sp>
      <p:sp>
        <p:nvSpPr>
          <p:cNvPr id="811" name="Google Shape;811;p83"/>
          <p:cNvSpPr txBox="1"/>
          <p:nvPr/>
        </p:nvSpPr>
        <p:spPr>
          <a:xfrm>
            <a:off x="2300688" y="1754724"/>
            <a:ext cx="4640400" cy="156966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#episodio1</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grid-column</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a:t>
            </a:r>
            <a:r>
              <a:rPr b="0" lang="es-PE" sz="1200">
                <a:solidFill>
                  <a:srgbClr val="D4D4D4"/>
                </a:solidFill>
                <a:latin typeface="Consolas"/>
                <a:ea typeface="Consolas"/>
                <a:cs typeface="Consolas"/>
                <a:sym typeface="Consolas"/>
              </a:rPr>
              <a:t> / </a:t>
            </a:r>
            <a:r>
              <a:rPr b="0" lang="es-PE" sz="1200">
                <a:solidFill>
                  <a:srgbClr val="B5CEA8"/>
                </a:solidFill>
                <a:latin typeface="Consolas"/>
                <a:ea typeface="Consolas"/>
                <a:cs typeface="Consolas"/>
                <a:sym typeface="Consolas"/>
              </a:rPr>
              <a:t>2</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grid-row</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3</a:t>
            </a:r>
            <a:r>
              <a:rPr b="0" lang="es-PE" sz="1200">
                <a:solidFill>
                  <a:srgbClr val="D4D4D4"/>
                </a:solidFill>
                <a:latin typeface="Consolas"/>
                <a:ea typeface="Consolas"/>
                <a:cs typeface="Consolas"/>
                <a:sym typeface="Consolas"/>
              </a:rPr>
              <a:t> / </a:t>
            </a:r>
            <a:r>
              <a:rPr b="0" lang="es-PE" sz="1200">
                <a:solidFill>
                  <a:srgbClr val="B5CEA8"/>
                </a:solidFill>
                <a:latin typeface="Consolas"/>
                <a:ea typeface="Consolas"/>
                <a:cs typeface="Consolas"/>
                <a:sym typeface="Consolas"/>
              </a:rPr>
              <a:t>4</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#episodio2</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grid-column</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3</a:t>
            </a:r>
            <a:r>
              <a:rPr b="0" lang="es-PE" sz="1200">
                <a:solidFill>
                  <a:srgbClr val="D4D4D4"/>
                </a:solidFill>
                <a:latin typeface="Consolas"/>
                <a:ea typeface="Consolas"/>
                <a:cs typeface="Consolas"/>
                <a:sym typeface="Consolas"/>
              </a:rPr>
              <a:t> / </a:t>
            </a:r>
            <a:r>
              <a:rPr b="0" lang="es-PE" sz="1200">
                <a:solidFill>
                  <a:srgbClr val="B5CEA8"/>
                </a:solidFill>
                <a:latin typeface="Consolas"/>
                <a:ea typeface="Consolas"/>
                <a:cs typeface="Consolas"/>
                <a:sym typeface="Consolas"/>
              </a:rPr>
              <a:t>4</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grid-row</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a:t>
            </a:r>
            <a:r>
              <a:rPr b="0" lang="es-PE" sz="1200">
                <a:solidFill>
                  <a:srgbClr val="D4D4D4"/>
                </a:solidFill>
                <a:latin typeface="Consolas"/>
                <a:ea typeface="Consolas"/>
                <a:cs typeface="Consolas"/>
                <a:sym typeface="Consolas"/>
              </a:rPr>
              <a:t> / </a:t>
            </a:r>
            <a:r>
              <a:rPr b="0" lang="es-PE" sz="1200">
                <a:solidFill>
                  <a:srgbClr val="B5CEA8"/>
                </a:solidFill>
                <a:latin typeface="Consolas"/>
                <a:ea typeface="Consolas"/>
                <a:cs typeface="Consolas"/>
                <a:sym typeface="Consolas"/>
              </a:rPr>
              <a:t>3</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812" name="Google Shape;812;p83"/>
          <p:cNvSpPr txBox="1"/>
          <p:nvPr/>
        </p:nvSpPr>
        <p:spPr>
          <a:xfrm>
            <a:off x="407875" y="3636754"/>
            <a:ext cx="3225036" cy="1477328"/>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ejemplo muestran dos definiciones de ítems en las que se indican las filas y columnas que abarcarán en su posicionamiento. </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resultado es similar al del ejemplo anterior. </a:t>
            </a:r>
            <a:endParaRPr/>
          </a:p>
        </p:txBody>
      </p:sp>
      <p:pic>
        <p:nvPicPr>
          <p:cNvPr id="813" name="Google Shape;813;p83"/>
          <p:cNvPicPr preferRelativeResize="0"/>
          <p:nvPr/>
        </p:nvPicPr>
        <p:blipFill rotWithShape="1">
          <a:blip r:embed="rId3">
            <a:alphaModFix/>
          </a:blip>
          <a:srcRect b="0" l="0" r="0" t="0"/>
          <a:stretch/>
        </p:blipFill>
        <p:spPr>
          <a:xfrm>
            <a:off x="4010121" y="3768593"/>
            <a:ext cx="4670492" cy="1345489"/>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4"/>
          <p:cNvSpPr/>
          <p:nvPr/>
        </p:nvSpPr>
        <p:spPr>
          <a:xfrm>
            <a:off x="3099030" y="3367971"/>
            <a:ext cx="4762327" cy="168812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820" name="Google Shape;820;p84"/>
          <p:cNvSpPr/>
          <p:nvPr/>
        </p:nvSpPr>
        <p:spPr>
          <a:xfrm>
            <a:off x="804079" y="1731489"/>
            <a:ext cx="7857036" cy="140213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821" name="Google Shape;821;p8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822" name="Google Shape;822;p84"/>
          <p:cNvSpPr txBox="1"/>
          <p:nvPr/>
        </p:nvSpPr>
        <p:spPr>
          <a:xfrm>
            <a:off x="407875" y="872514"/>
            <a:ext cx="8164347"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BASADO EN LÍNEAS CON NOMBRE</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pueden usar nombres para las líneas de filas y columnas de manera de simplificar las definiciones al utilizar dichos nombres.</a:t>
            </a:r>
            <a:endParaRPr/>
          </a:p>
        </p:txBody>
      </p:sp>
      <p:sp>
        <p:nvSpPr>
          <p:cNvPr id="823" name="Google Shape;823;p84"/>
          <p:cNvSpPr txBox="1"/>
          <p:nvPr/>
        </p:nvSpPr>
        <p:spPr>
          <a:xfrm>
            <a:off x="3165959" y="3426483"/>
            <a:ext cx="4640400" cy="156966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#episodio1</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grid-column</a:t>
            </a:r>
            <a:r>
              <a:rPr b="0" lang="es-PE" sz="1200">
                <a:solidFill>
                  <a:srgbClr val="D4D4D4"/>
                </a:solidFill>
                <a:latin typeface="Consolas"/>
                <a:ea typeface="Consolas"/>
                <a:cs typeface="Consolas"/>
                <a:sym typeface="Consolas"/>
              </a:rPr>
              <a:t>: left-col / left-medium-col;</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grid-row</a:t>
            </a:r>
            <a:r>
              <a:rPr b="0" lang="es-PE" sz="1200">
                <a:solidFill>
                  <a:srgbClr val="D4D4D4"/>
                </a:solidFill>
                <a:latin typeface="Consolas"/>
                <a:ea typeface="Consolas"/>
                <a:cs typeface="Consolas"/>
                <a:sym typeface="Consolas"/>
              </a:rPr>
              <a:t>: top-bottom-line / bottom-line;</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#episodio2</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grid-column</a:t>
            </a:r>
            <a:r>
              <a:rPr b="0" lang="es-PE" sz="1200">
                <a:solidFill>
                  <a:srgbClr val="D4D4D4"/>
                </a:solidFill>
                <a:latin typeface="Consolas"/>
                <a:ea typeface="Consolas"/>
                <a:cs typeface="Consolas"/>
                <a:sym typeface="Consolas"/>
              </a:rPr>
              <a:t>: right-medium-col / right-col;</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grid-row</a:t>
            </a:r>
            <a:r>
              <a:rPr b="0" lang="es-PE" sz="1200">
                <a:solidFill>
                  <a:srgbClr val="D4D4D4"/>
                </a:solidFill>
                <a:latin typeface="Consolas"/>
                <a:ea typeface="Consolas"/>
                <a:cs typeface="Consolas"/>
                <a:sym typeface="Consolas"/>
              </a:rPr>
              <a:t>: top-medium-line / top-bottom-line;</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824" name="Google Shape;824;p84"/>
          <p:cNvSpPr txBox="1"/>
          <p:nvPr/>
        </p:nvSpPr>
        <p:spPr>
          <a:xfrm>
            <a:off x="407875" y="3426483"/>
            <a:ext cx="2540808" cy="98488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las definiciones de los ítems, se utilizan los nombres de las líneas en lugar de sus números</a:t>
            </a:r>
            <a:endParaRPr/>
          </a:p>
        </p:txBody>
      </p:sp>
      <p:sp>
        <p:nvSpPr>
          <p:cNvPr id="825" name="Google Shape;825;p84"/>
          <p:cNvSpPr txBox="1"/>
          <p:nvPr/>
        </p:nvSpPr>
        <p:spPr>
          <a:xfrm>
            <a:off x="845417" y="1783236"/>
            <a:ext cx="7757448" cy="1277273"/>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100">
                <a:solidFill>
                  <a:srgbClr val="D7BA7D"/>
                </a:solidFill>
                <a:latin typeface="Consolas"/>
                <a:ea typeface="Consolas"/>
                <a:cs typeface="Consolas"/>
                <a:sym typeface="Consolas"/>
              </a:rPr>
              <a:t>.grid-container</a:t>
            </a:r>
            <a:r>
              <a:rPr b="0" lang="es-PE" sz="11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100">
                <a:solidFill>
                  <a:srgbClr val="D4D4D4"/>
                </a:solidFill>
                <a:latin typeface="Consolas"/>
                <a:ea typeface="Consolas"/>
                <a:cs typeface="Consolas"/>
                <a:sym typeface="Consolas"/>
              </a:rPr>
              <a:t>    </a:t>
            </a:r>
            <a:r>
              <a:rPr b="0" lang="es-PE" sz="1100">
                <a:solidFill>
                  <a:srgbClr val="9CDCFE"/>
                </a:solidFill>
                <a:latin typeface="Consolas"/>
                <a:ea typeface="Consolas"/>
                <a:cs typeface="Consolas"/>
                <a:sym typeface="Consolas"/>
              </a:rPr>
              <a:t>background-color</a:t>
            </a:r>
            <a:r>
              <a:rPr b="0" lang="es-PE" sz="1100">
                <a:solidFill>
                  <a:srgbClr val="D4D4D4"/>
                </a:solidFill>
                <a:latin typeface="Consolas"/>
                <a:ea typeface="Consolas"/>
                <a:cs typeface="Consolas"/>
                <a:sym typeface="Consolas"/>
              </a:rPr>
              <a:t>: </a:t>
            </a:r>
            <a:r>
              <a:rPr b="0" lang="es-PE" sz="1100">
                <a:solidFill>
                  <a:srgbClr val="CE9178"/>
                </a:solidFill>
                <a:latin typeface="Consolas"/>
                <a:ea typeface="Consolas"/>
                <a:cs typeface="Consolas"/>
                <a:sym typeface="Consolas"/>
              </a:rPr>
              <a:t>coral</a:t>
            </a:r>
            <a:r>
              <a:rPr b="0" lang="es-PE" sz="11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100">
                <a:solidFill>
                  <a:srgbClr val="D4D4D4"/>
                </a:solidFill>
                <a:latin typeface="Consolas"/>
                <a:ea typeface="Consolas"/>
                <a:cs typeface="Consolas"/>
                <a:sym typeface="Consolas"/>
              </a:rPr>
              <a:t>    </a:t>
            </a:r>
            <a:r>
              <a:rPr b="0" lang="es-PE" sz="1100">
                <a:solidFill>
                  <a:srgbClr val="9CDCFE"/>
                </a:solidFill>
                <a:latin typeface="Consolas"/>
                <a:ea typeface="Consolas"/>
                <a:cs typeface="Consolas"/>
                <a:sym typeface="Consolas"/>
              </a:rPr>
              <a:t>display</a:t>
            </a:r>
            <a:r>
              <a:rPr b="0" lang="es-PE" sz="1100">
                <a:solidFill>
                  <a:srgbClr val="D4D4D4"/>
                </a:solidFill>
                <a:latin typeface="Consolas"/>
                <a:ea typeface="Consolas"/>
                <a:cs typeface="Consolas"/>
                <a:sym typeface="Consolas"/>
              </a:rPr>
              <a:t>: </a:t>
            </a:r>
            <a:r>
              <a:rPr b="0" lang="es-PE" sz="1100">
                <a:solidFill>
                  <a:srgbClr val="CE9178"/>
                </a:solidFill>
                <a:latin typeface="Consolas"/>
                <a:ea typeface="Consolas"/>
                <a:cs typeface="Consolas"/>
                <a:sym typeface="Consolas"/>
              </a:rPr>
              <a:t>grid</a:t>
            </a:r>
            <a:r>
              <a:rPr b="0" lang="es-PE" sz="11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100">
                <a:solidFill>
                  <a:srgbClr val="D4D4D4"/>
                </a:solidFill>
                <a:latin typeface="Consolas"/>
                <a:ea typeface="Consolas"/>
                <a:cs typeface="Consolas"/>
                <a:sym typeface="Consolas"/>
              </a:rPr>
              <a:t>    </a:t>
            </a:r>
            <a:r>
              <a:rPr b="0" lang="es-PE" sz="1100">
                <a:solidFill>
                  <a:srgbClr val="9CDCFE"/>
                </a:solidFill>
                <a:latin typeface="Consolas"/>
                <a:ea typeface="Consolas"/>
                <a:cs typeface="Consolas"/>
                <a:sym typeface="Consolas"/>
              </a:rPr>
              <a:t>grid-template-rows</a:t>
            </a:r>
            <a:r>
              <a:rPr b="0" lang="es-PE" sz="1100">
                <a:solidFill>
                  <a:srgbClr val="D4D4D4"/>
                </a:solidFill>
                <a:latin typeface="Consolas"/>
                <a:ea typeface="Consolas"/>
                <a:cs typeface="Consolas"/>
                <a:sym typeface="Consolas"/>
              </a:rPr>
              <a:t>: [top-line] </a:t>
            </a:r>
            <a:r>
              <a:rPr b="0" lang="es-PE" sz="1100">
                <a:solidFill>
                  <a:srgbClr val="B5CEA8"/>
                </a:solidFill>
                <a:latin typeface="Consolas"/>
                <a:ea typeface="Consolas"/>
                <a:cs typeface="Consolas"/>
                <a:sym typeface="Consolas"/>
              </a:rPr>
              <a:t>1fr</a:t>
            </a:r>
            <a:r>
              <a:rPr b="0" lang="es-PE" sz="1100">
                <a:solidFill>
                  <a:srgbClr val="D4D4D4"/>
                </a:solidFill>
                <a:latin typeface="Consolas"/>
                <a:ea typeface="Consolas"/>
                <a:cs typeface="Consolas"/>
                <a:sym typeface="Consolas"/>
              </a:rPr>
              <a:t> [top-medium-line] </a:t>
            </a:r>
            <a:r>
              <a:rPr b="0" lang="es-PE" sz="1100">
                <a:solidFill>
                  <a:srgbClr val="B5CEA8"/>
                </a:solidFill>
                <a:latin typeface="Consolas"/>
                <a:ea typeface="Consolas"/>
                <a:cs typeface="Consolas"/>
                <a:sym typeface="Consolas"/>
              </a:rPr>
              <a:t>1fr</a:t>
            </a:r>
            <a:r>
              <a:rPr b="0" lang="es-PE" sz="1100">
                <a:solidFill>
                  <a:srgbClr val="D4D4D4"/>
                </a:solidFill>
                <a:latin typeface="Consolas"/>
                <a:ea typeface="Consolas"/>
                <a:cs typeface="Consolas"/>
                <a:sym typeface="Consolas"/>
              </a:rPr>
              <a:t> [top-bottom-line] </a:t>
            </a:r>
            <a:r>
              <a:rPr b="0" lang="es-PE" sz="1100">
                <a:solidFill>
                  <a:srgbClr val="B5CEA8"/>
                </a:solidFill>
                <a:latin typeface="Consolas"/>
                <a:ea typeface="Consolas"/>
                <a:cs typeface="Consolas"/>
                <a:sym typeface="Consolas"/>
              </a:rPr>
              <a:t>1fr</a:t>
            </a:r>
            <a:r>
              <a:rPr b="0" lang="es-PE" sz="1100">
                <a:solidFill>
                  <a:srgbClr val="D4D4D4"/>
                </a:solidFill>
                <a:latin typeface="Consolas"/>
                <a:ea typeface="Consolas"/>
                <a:cs typeface="Consolas"/>
                <a:sym typeface="Consolas"/>
              </a:rPr>
              <a:t> [bottom-line];</a:t>
            </a:r>
            <a:endParaRPr/>
          </a:p>
          <a:p>
            <a:pPr indent="0" lvl="0" marL="0" marR="0" rtl="0" algn="l">
              <a:spcBef>
                <a:spcPts val="0"/>
              </a:spcBef>
              <a:spcAft>
                <a:spcPts val="0"/>
              </a:spcAft>
              <a:buNone/>
            </a:pPr>
            <a:r>
              <a:rPr b="0" lang="es-PE" sz="1100">
                <a:solidFill>
                  <a:srgbClr val="D4D4D4"/>
                </a:solidFill>
                <a:latin typeface="Consolas"/>
                <a:ea typeface="Consolas"/>
                <a:cs typeface="Consolas"/>
                <a:sym typeface="Consolas"/>
              </a:rPr>
              <a:t>    </a:t>
            </a:r>
            <a:r>
              <a:rPr b="0" lang="es-PE" sz="1100">
                <a:solidFill>
                  <a:srgbClr val="9CDCFE"/>
                </a:solidFill>
                <a:latin typeface="Consolas"/>
                <a:ea typeface="Consolas"/>
                <a:cs typeface="Consolas"/>
                <a:sym typeface="Consolas"/>
              </a:rPr>
              <a:t>grid-template-columns</a:t>
            </a:r>
            <a:r>
              <a:rPr b="0" lang="es-PE" sz="1100">
                <a:solidFill>
                  <a:srgbClr val="D4D4D4"/>
                </a:solidFill>
                <a:latin typeface="Consolas"/>
                <a:ea typeface="Consolas"/>
                <a:cs typeface="Consolas"/>
                <a:sym typeface="Consolas"/>
              </a:rPr>
              <a:t>: [left-col] </a:t>
            </a:r>
            <a:r>
              <a:rPr b="0" lang="es-PE" sz="1100">
                <a:solidFill>
                  <a:srgbClr val="B5CEA8"/>
                </a:solidFill>
                <a:latin typeface="Consolas"/>
                <a:ea typeface="Consolas"/>
                <a:cs typeface="Consolas"/>
                <a:sym typeface="Consolas"/>
              </a:rPr>
              <a:t>1fr</a:t>
            </a:r>
            <a:r>
              <a:rPr b="0" lang="es-PE" sz="1100">
                <a:solidFill>
                  <a:srgbClr val="D4D4D4"/>
                </a:solidFill>
                <a:latin typeface="Consolas"/>
                <a:ea typeface="Consolas"/>
                <a:cs typeface="Consolas"/>
                <a:sym typeface="Consolas"/>
              </a:rPr>
              <a:t> [left-medium-col] </a:t>
            </a:r>
            <a:r>
              <a:rPr b="0" lang="es-PE" sz="1100">
                <a:solidFill>
                  <a:srgbClr val="B5CEA8"/>
                </a:solidFill>
                <a:latin typeface="Consolas"/>
                <a:ea typeface="Consolas"/>
                <a:cs typeface="Consolas"/>
                <a:sym typeface="Consolas"/>
              </a:rPr>
              <a:t>1fr</a:t>
            </a:r>
            <a:r>
              <a:rPr b="0" lang="es-PE" sz="1100">
                <a:solidFill>
                  <a:srgbClr val="D4D4D4"/>
                </a:solidFill>
                <a:latin typeface="Consolas"/>
                <a:ea typeface="Consolas"/>
                <a:cs typeface="Consolas"/>
                <a:sym typeface="Consolas"/>
              </a:rPr>
              <a:t> [right-medium-col] </a:t>
            </a:r>
            <a:r>
              <a:rPr b="0" lang="es-PE" sz="1100">
                <a:solidFill>
                  <a:srgbClr val="B5CEA8"/>
                </a:solidFill>
                <a:latin typeface="Consolas"/>
                <a:ea typeface="Consolas"/>
                <a:cs typeface="Consolas"/>
                <a:sym typeface="Consolas"/>
              </a:rPr>
              <a:t>1fr</a:t>
            </a:r>
            <a:r>
              <a:rPr b="0" lang="es-PE" sz="1100">
                <a:solidFill>
                  <a:srgbClr val="D4D4D4"/>
                </a:solidFill>
                <a:latin typeface="Consolas"/>
                <a:ea typeface="Consolas"/>
                <a:cs typeface="Consolas"/>
                <a:sym typeface="Consolas"/>
              </a:rPr>
              <a:t> [right-col];</a:t>
            </a:r>
            <a:endParaRPr/>
          </a:p>
          <a:p>
            <a:pPr indent="0" lvl="0" marL="0" marR="0" rtl="0" algn="l">
              <a:spcBef>
                <a:spcPts val="0"/>
              </a:spcBef>
              <a:spcAft>
                <a:spcPts val="0"/>
              </a:spcAft>
              <a:buNone/>
            </a:pPr>
            <a:r>
              <a:rPr b="0" lang="es-PE" sz="1100">
                <a:solidFill>
                  <a:srgbClr val="D4D4D4"/>
                </a:solidFill>
                <a:latin typeface="Consolas"/>
                <a:ea typeface="Consolas"/>
                <a:cs typeface="Consolas"/>
                <a:sym typeface="Consolas"/>
              </a:rPr>
              <a:t>    </a:t>
            </a:r>
            <a:r>
              <a:rPr b="0" lang="es-PE" sz="1100">
                <a:solidFill>
                  <a:srgbClr val="9CDCFE"/>
                </a:solidFill>
                <a:latin typeface="Consolas"/>
                <a:ea typeface="Consolas"/>
                <a:cs typeface="Consolas"/>
                <a:sym typeface="Consolas"/>
              </a:rPr>
              <a:t>gap</a:t>
            </a:r>
            <a:r>
              <a:rPr b="0" lang="es-PE" sz="1100">
                <a:solidFill>
                  <a:srgbClr val="D4D4D4"/>
                </a:solidFill>
                <a:latin typeface="Consolas"/>
                <a:ea typeface="Consolas"/>
                <a:cs typeface="Consolas"/>
                <a:sym typeface="Consolas"/>
              </a:rPr>
              <a:t>: </a:t>
            </a:r>
            <a:r>
              <a:rPr b="0" lang="es-PE" sz="1100">
                <a:solidFill>
                  <a:srgbClr val="B5CEA8"/>
                </a:solidFill>
                <a:latin typeface="Consolas"/>
                <a:ea typeface="Consolas"/>
                <a:cs typeface="Consolas"/>
                <a:sym typeface="Consolas"/>
              </a:rPr>
              <a:t>10px</a:t>
            </a:r>
            <a:r>
              <a:rPr b="0" lang="es-PE" sz="11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100">
                <a:solidFill>
                  <a:srgbClr val="D4D4D4"/>
                </a:solidFill>
                <a:latin typeface="Consolas"/>
                <a:ea typeface="Consolas"/>
                <a:cs typeface="Consolas"/>
                <a:sym typeface="Consolas"/>
              </a:rPr>
              <a: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85"/>
          <p:cNvSpPr txBox="1"/>
          <p:nvPr/>
        </p:nvSpPr>
        <p:spPr>
          <a:xfrm>
            <a:off x="750119" y="1094582"/>
            <a:ext cx="7685009"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NUEVO CÓDIGO HTML</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Consideremos el siguiente código HTML (solo se muestra el contenido del elemento </a:t>
            </a:r>
            <a:r>
              <a:rPr b="1" lang="es-PE" sz="1600">
                <a:solidFill>
                  <a:srgbClr val="262626"/>
                </a:solidFill>
                <a:latin typeface="Calibri"/>
                <a:ea typeface="Calibri"/>
                <a:cs typeface="Calibri"/>
                <a:sym typeface="Calibri"/>
              </a:rPr>
              <a:t>body</a:t>
            </a:r>
            <a:r>
              <a:rPr lang="es-PE" sz="1600">
                <a:solidFill>
                  <a:srgbClr val="262626"/>
                </a:solidFill>
                <a:latin typeface="Calibri"/>
                <a:ea typeface="Calibri"/>
                <a:cs typeface="Calibri"/>
                <a:sym typeface="Calibri"/>
              </a:rPr>
              <a:t>).</a:t>
            </a:r>
            <a:endParaRPr/>
          </a:p>
        </p:txBody>
      </p:sp>
      <p:sp>
        <p:nvSpPr>
          <p:cNvPr id="832" name="Google Shape;832;p8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833" name="Google Shape;833;p85"/>
          <p:cNvSpPr txBox="1"/>
          <p:nvPr/>
        </p:nvSpPr>
        <p:spPr>
          <a:xfrm>
            <a:off x="787064" y="1666865"/>
            <a:ext cx="7589836" cy="360098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"grid-container"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"header"</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        &lt;</a:t>
            </a:r>
            <a:r>
              <a:rPr b="0" lang="es-PE" sz="1200">
                <a:solidFill>
                  <a:srgbClr val="569CD6"/>
                </a:solidFill>
                <a:latin typeface="Consolas"/>
                <a:ea typeface="Consolas"/>
                <a:cs typeface="Consolas"/>
                <a:sym typeface="Consolas"/>
              </a:rPr>
              <a:t>h1</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Página de Noticias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h1</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"aside"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Opciones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ul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Opción 1</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Opción 2</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Opción 3</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ul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"article"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Noticia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Lorem ipsum dolor sit amet consectetur adipisicing elit. Mollitia et dolore</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deserunt!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"footer"</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Contacto: info@dominio.com</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lang="es-PE" sz="1200">
                <a:solidFill>
                  <a:srgbClr val="808080"/>
                </a:solidFill>
                <a:latin typeface="Consolas"/>
                <a:ea typeface="Consolas"/>
                <a:cs typeface="Consolas"/>
                <a:sym typeface="Consolas"/>
              </a:rPr>
              <a:t>&gt;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6"/>
          <p:cNvSpPr/>
          <p:nvPr/>
        </p:nvSpPr>
        <p:spPr>
          <a:xfrm>
            <a:off x="3819989" y="977111"/>
            <a:ext cx="4744721" cy="231218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840" name="Google Shape;840;p8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841" name="Google Shape;841;p86"/>
          <p:cNvSpPr txBox="1"/>
          <p:nvPr/>
        </p:nvSpPr>
        <p:spPr>
          <a:xfrm>
            <a:off x="407875" y="977111"/>
            <a:ext cx="2684441" cy="221599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POR ÁREAS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Grid nos permite posicionar los distintos ítems según las áreas definidas dentro de la cuadrícula.</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propiedad </a:t>
            </a:r>
            <a:r>
              <a:rPr b="1" lang="es-PE" sz="1600">
                <a:solidFill>
                  <a:srgbClr val="262626"/>
                </a:solidFill>
                <a:latin typeface="Calibri"/>
                <a:ea typeface="Calibri"/>
                <a:cs typeface="Calibri"/>
                <a:sym typeface="Calibri"/>
              </a:rPr>
              <a:t>grid-template-areas</a:t>
            </a:r>
            <a:r>
              <a:rPr lang="es-PE" sz="1600">
                <a:solidFill>
                  <a:srgbClr val="262626"/>
                </a:solidFill>
                <a:latin typeface="Calibri"/>
                <a:ea typeface="Calibri"/>
                <a:cs typeface="Calibri"/>
                <a:sym typeface="Calibri"/>
              </a:rPr>
              <a:t> permite especificar el orden de las áreas en la cuadrícula.</a:t>
            </a:r>
            <a:endParaRPr/>
          </a:p>
        </p:txBody>
      </p:sp>
      <p:sp>
        <p:nvSpPr>
          <p:cNvPr id="842" name="Google Shape;842;p86"/>
          <p:cNvSpPr txBox="1"/>
          <p:nvPr/>
        </p:nvSpPr>
        <p:spPr>
          <a:xfrm>
            <a:off x="3872150" y="1069444"/>
            <a:ext cx="4640400" cy="2123658"/>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grid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grid-template-areas</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"header header"</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"aside article"</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"footer footer"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grid-template-columns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1fr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3fr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gap</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.grid-container</a:t>
            </a:r>
            <a:r>
              <a:rPr b="0" lang="es-PE" sz="1200">
                <a:solidFill>
                  <a:srgbClr val="D4D4D4"/>
                </a:solidFill>
                <a:latin typeface="Consolas"/>
                <a:ea typeface="Consolas"/>
                <a:cs typeface="Consolas"/>
                <a:sym typeface="Consolas"/>
              </a:rPr>
              <a:t> </a:t>
            </a:r>
            <a:r>
              <a:rPr b="0" lang="es-PE" sz="1200">
                <a:solidFill>
                  <a:srgbClr val="D7BA7D"/>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border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solid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black</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843" name="Google Shape;843;p86"/>
          <p:cNvSpPr txBox="1"/>
          <p:nvPr/>
        </p:nvSpPr>
        <p:spPr>
          <a:xfrm>
            <a:off x="407875" y="3753004"/>
            <a:ext cx="6928550" cy="98488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Como puede verse, se definen seis áreas en la cuadrícula en tres filas, cada una con dos áreas con nombre.</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Además se definen dos columnas con distintos tamaños.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87"/>
          <p:cNvSpPr/>
          <p:nvPr/>
        </p:nvSpPr>
        <p:spPr>
          <a:xfrm>
            <a:off x="3933930" y="1196211"/>
            <a:ext cx="4802195" cy="299943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V</a:t>
            </a:r>
            <a:endParaRPr/>
          </a:p>
        </p:txBody>
      </p:sp>
      <p:sp>
        <p:nvSpPr>
          <p:cNvPr id="850" name="Google Shape;850;p8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851" name="Google Shape;851;p87"/>
          <p:cNvSpPr txBox="1"/>
          <p:nvPr/>
        </p:nvSpPr>
        <p:spPr>
          <a:xfrm>
            <a:off x="407875" y="938095"/>
            <a:ext cx="2654900" cy="276998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POR ÁREAS</a:t>
            </a:r>
            <a:endParaRPr/>
          </a:p>
          <a:p>
            <a:pPr indent="0" lvl="0" marL="11725" marR="0" rtl="0" algn="l">
              <a:spcBef>
                <a:spcPts val="0"/>
              </a:spcBef>
              <a:spcAft>
                <a:spcPts val="0"/>
              </a:spcAft>
              <a:buNone/>
            </a:pPr>
            <a:r>
              <a:t/>
            </a:r>
            <a:endParaRPr sz="4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vez definidas las áreas, se definen las clases de cada ítem indicando el área a la que pertenece con la propiedad </a:t>
            </a:r>
            <a:r>
              <a:rPr b="1" lang="es-PE" sz="1600">
                <a:solidFill>
                  <a:srgbClr val="262626"/>
                </a:solidFill>
                <a:latin typeface="Calibri"/>
                <a:ea typeface="Calibri"/>
                <a:cs typeface="Calibri"/>
                <a:sym typeface="Calibri"/>
              </a:rPr>
              <a:t>grid-area</a:t>
            </a:r>
            <a:r>
              <a:rPr lang="es-PE" sz="1600">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se han definido las diferentes clases de los ítems indicando las áreas a las que pertenecen.</a:t>
            </a:r>
            <a:endParaRPr/>
          </a:p>
        </p:txBody>
      </p:sp>
      <p:sp>
        <p:nvSpPr>
          <p:cNvPr id="852" name="Google Shape;852;p87"/>
          <p:cNvSpPr txBox="1"/>
          <p:nvPr/>
        </p:nvSpPr>
        <p:spPr>
          <a:xfrm>
            <a:off x="4010121" y="1268921"/>
            <a:ext cx="4640400" cy="2862322"/>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.header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lightskyblue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grid-area</a:t>
            </a:r>
            <a:r>
              <a:rPr b="0" lang="es-PE" sz="1200">
                <a:solidFill>
                  <a:srgbClr val="D4D4D4"/>
                </a:solidFill>
                <a:latin typeface="Consolas"/>
                <a:ea typeface="Consolas"/>
                <a:cs typeface="Consolas"/>
                <a:sym typeface="Consolas"/>
              </a:rPr>
              <a:t>: header;</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.aside</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palegoldenrod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grid-area</a:t>
            </a:r>
            <a:r>
              <a:rPr b="0" lang="es-PE" sz="1200">
                <a:solidFill>
                  <a:srgbClr val="D4D4D4"/>
                </a:solidFill>
                <a:latin typeface="Consolas"/>
                <a:ea typeface="Consolas"/>
                <a:cs typeface="Consolas"/>
                <a:sym typeface="Consolas"/>
              </a:rPr>
              <a:t>: aside;</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.article</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grid-area</a:t>
            </a:r>
            <a:r>
              <a:rPr b="0" lang="es-PE" sz="1200">
                <a:solidFill>
                  <a:srgbClr val="D4D4D4"/>
                </a:solidFill>
                <a:latin typeface="Consolas"/>
                <a:ea typeface="Consolas"/>
                <a:cs typeface="Consolas"/>
                <a:sym typeface="Consolas"/>
              </a:rPr>
              <a:t>: article;</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.footer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peachpuff</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grid-area</a:t>
            </a:r>
            <a:r>
              <a:rPr b="0" lang="es-PE" sz="1200">
                <a:solidFill>
                  <a:srgbClr val="D4D4D4"/>
                </a:solidFill>
                <a:latin typeface="Consolas"/>
                <a:ea typeface="Consolas"/>
                <a:cs typeface="Consolas"/>
                <a:sym typeface="Consolas"/>
              </a:rPr>
              <a:t>: footer;</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MAQUETACIÓN CON GRID</a:t>
            </a:r>
            <a:endParaRPr/>
          </a:p>
        </p:txBody>
      </p:sp>
      <p:sp>
        <p:nvSpPr>
          <p:cNvPr id="859" name="Google Shape;859;p88"/>
          <p:cNvSpPr txBox="1"/>
          <p:nvPr/>
        </p:nvSpPr>
        <p:spPr>
          <a:xfrm>
            <a:off x="407875" y="898454"/>
            <a:ext cx="5598514"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POR ÁREAS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algo similar a lo siguiente:</a:t>
            </a:r>
            <a:endParaRPr/>
          </a:p>
        </p:txBody>
      </p:sp>
      <p:pic>
        <p:nvPicPr>
          <p:cNvPr id="860" name="Google Shape;860;p88"/>
          <p:cNvPicPr preferRelativeResize="0"/>
          <p:nvPr/>
        </p:nvPicPr>
        <p:blipFill rotWithShape="1">
          <a:blip r:embed="rId3">
            <a:alphaModFix/>
          </a:blip>
          <a:srcRect b="0" l="0" r="0" t="0"/>
          <a:stretch/>
        </p:blipFill>
        <p:spPr>
          <a:xfrm>
            <a:off x="927874" y="1735774"/>
            <a:ext cx="7288251" cy="2409706"/>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171450" lvl="0" marL="28575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
        <p:nvSpPr>
          <p:cNvPr id="867" name="Google Shape;867;p89"/>
          <p:cNvSpPr/>
          <p:nvPr/>
        </p:nvSpPr>
        <p:spPr>
          <a:xfrm>
            <a:off x="407875" y="877356"/>
            <a:ext cx="8474868" cy="427809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Elementos como los mapas de imágenes, los degradados, el texto en columnas y el uso de fuentes externas, mejoran el acabado del sitio web y la experiencia del usuario en el apartado visual.</a:t>
            </a:r>
            <a:endParaRPr/>
          </a:p>
          <a:p>
            <a:pPr indent="-177800" lvl="0" marL="285750"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El uso de un favicon mejora la identificación del sitio web.</a:t>
            </a:r>
            <a:endParaRPr/>
          </a:p>
          <a:p>
            <a:pPr indent="-177800" lvl="0" marL="285750"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CSS provee funcionalidades que permiten definir características avanzadas del sitio web con el uso de las unidades relativas para el texto y los selectores avanzados.</a:t>
            </a:r>
            <a:endParaRPr/>
          </a:p>
          <a:p>
            <a:pPr indent="-177800" lvl="0" marL="285750"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Es importante optimizar nuestro sitio web tomando en cuenta una serie de recomendaciones e implementando el SEO.</a:t>
            </a:r>
            <a:endParaRPr/>
          </a:p>
          <a:p>
            <a:pPr indent="-177800" lvl="0" marL="285750"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CSS Grid toma las características de Flexbox para elaborar un mecanismo sencillo de posicionamiento de elementos en dos dimensiones.</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177800" lvl="1" marL="742950" marR="0" rtl="0" algn="l">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p:txBody>
      </p:sp>
      <p:sp>
        <p:nvSpPr>
          <p:cNvPr id="868" name="Google Shape;868;p8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chemeClr val="lt1"/>
                </a:solidFill>
                <a:latin typeface="Calibri"/>
                <a:ea typeface="Calibri"/>
                <a:cs typeface="Calibri"/>
                <a:sym typeface="Calibri"/>
              </a:rPr>
              <a:t>/ CONCLUSIONES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9"/>
          <p:cNvSpPr txBox="1"/>
          <p:nvPr/>
        </p:nvSpPr>
        <p:spPr>
          <a:xfrm>
            <a:off x="407875" y="844009"/>
            <a:ext cx="6866470"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DEGRADADO LINEAL</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los ejemplos anteriores se verán de la siguiente manera:</a:t>
            </a:r>
            <a:endParaRPr/>
          </a:p>
        </p:txBody>
      </p:sp>
      <p:sp>
        <p:nvSpPr>
          <p:cNvPr id="108" name="Google Shape;108;p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DEGRADADOS</a:t>
            </a:r>
            <a:endParaRPr/>
          </a:p>
        </p:txBody>
      </p:sp>
      <p:pic>
        <p:nvPicPr>
          <p:cNvPr id="109" name="Google Shape;109;p9"/>
          <p:cNvPicPr preferRelativeResize="0"/>
          <p:nvPr/>
        </p:nvPicPr>
        <p:blipFill rotWithShape="1">
          <a:blip r:embed="rId3">
            <a:alphaModFix/>
          </a:blip>
          <a:srcRect b="-688" l="-1057" r="0" t="-726"/>
          <a:stretch/>
        </p:blipFill>
        <p:spPr>
          <a:xfrm>
            <a:off x="3208612" y="1631684"/>
            <a:ext cx="2698537" cy="3515238"/>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0"/>
          <p:cNvSpPr txBox="1"/>
          <p:nvPr/>
        </p:nvSpPr>
        <p:spPr>
          <a:xfrm>
            <a:off x="398994" y="724843"/>
            <a:ext cx="7881937" cy="4072787"/>
          </a:xfrm>
          <a:prstGeom prst="rect">
            <a:avLst/>
          </a:prstGeom>
          <a:noFill/>
          <a:ln>
            <a:noFill/>
          </a:ln>
        </p:spPr>
        <p:txBody>
          <a:bodyPr anchorCtr="0" anchor="t" bIns="91425" lIns="91425" spcFirstLastPara="1" rIns="91425" wrap="square" tIns="91425">
            <a:noAutofit/>
          </a:bodyPr>
          <a:lstStyle/>
          <a:p>
            <a:pPr indent="-73025" lvl="0" marL="17462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Becerra, R. (16 de mayo de 2018). ¿Qué hay detrás de la optimización web? Recuperado de </a:t>
            </a:r>
            <a:r>
              <a:rPr lang="es-PE" sz="1600" u="sng">
                <a:solidFill>
                  <a:schemeClr val="dk1"/>
                </a:solidFill>
                <a:latin typeface="Calibri"/>
                <a:ea typeface="Calibri"/>
                <a:cs typeface="Calibri"/>
                <a:sym typeface="Calibri"/>
                <a:hlinkClick r:id="rId3">
                  <a:extLst>
                    <a:ext uri="{A12FA001-AC4F-418D-AE19-62706E023703}">
                      <ahyp:hlinkClr val="tx"/>
                    </a:ext>
                  </a:extLst>
                </a:hlinkClick>
              </a:rPr>
              <a:t>https://www.abtasty.com/es/blog/que-hay-detras-de-la-optimizacion-web/</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Iglesias, P. (13 de marzo de 2019). Un vistazo a las columnas responsive en HTML5 y CSS3. Recuperado de </a:t>
            </a:r>
            <a:r>
              <a:rPr lang="es-PE" sz="1600" u="sng">
                <a:solidFill>
                  <a:schemeClr val="dk1"/>
                </a:solidFill>
                <a:latin typeface="Calibri"/>
                <a:ea typeface="Calibri"/>
                <a:cs typeface="Calibri"/>
                <a:sym typeface="Calibri"/>
                <a:hlinkClick r:id="rId4">
                  <a:extLst>
                    <a:ext uri="{A12FA001-AC4F-418D-AE19-62706E023703}">
                      <ahyp:hlinkClr val="tx"/>
                    </a:ext>
                  </a:extLst>
                </a:hlinkClick>
              </a:rPr>
              <a:t>https://www.campusmvp.es/recursos/post/columnas-responsive-html5-css3.aspx</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Gradientes CSS. Recuperado de </a:t>
            </a:r>
            <a:r>
              <a:rPr lang="es-PE" sz="1600" u="sng">
                <a:solidFill>
                  <a:schemeClr val="dk1"/>
                </a:solidFill>
                <a:latin typeface="Calibri"/>
                <a:ea typeface="Calibri"/>
                <a:cs typeface="Calibri"/>
                <a:sym typeface="Calibri"/>
                <a:hlinkClick r:id="rId5">
                  <a:extLst>
                    <a:ext uri="{A12FA001-AC4F-418D-AE19-62706E023703}">
                      <ahyp:hlinkClr val="tx"/>
                    </a:ext>
                  </a:extLst>
                </a:hlinkClick>
              </a:rPr>
              <a:t>https://lenguajecss.com/css/colores-y-fondos/gradientes-css/</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Add a hitmap on top of an image. Recuperado de </a:t>
            </a:r>
            <a:r>
              <a:rPr lang="es-PE" sz="1600" u="sng">
                <a:solidFill>
                  <a:schemeClr val="dk1"/>
                </a:solidFill>
                <a:latin typeface="Calibri"/>
                <a:ea typeface="Calibri"/>
                <a:cs typeface="Calibri"/>
                <a:sym typeface="Calibri"/>
                <a:hlinkClick r:id="rId6">
                  <a:extLst>
                    <a:ext uri="{A12FA001-AC4F-418D-AE19-62706E023703}">
                      <ahyp:hlinkClr val="tx"/>
                    </a:ext>
                  </a:extLst>
                </a:hlinkClick>
              </a:rPr>
              <a:t>https://developer.mozilla.org/en-US/docs/Learn/HTML/Howto/Add_a_hit_map_on_top_of_an_image</a:t>
            </a:r>
            <a:endParaRPr sz="1500">
              <a:solidFill>
                <a:schemeClr val="dk1"/>
              </a:solidFill>
              <a:latin typeface="Calibri"/>
              <a:ea typeface="Calibri"/>
              <a:cs typeface="Calibri"/>
              <a:sym typeface="Calibri"/>
            </a:endParaRPr>
          </a:p>
        </p:txBody>
      </p:sp>
      <p:sp>
        <p:nvSpPr>
          <p:cNvPr id="875" name="Google Shape;875;p9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BIBLIOGRAFÍA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1"/>
          <p:cNvSpPr txBox="1"/>
          <p:nvPr/>
        </p:nvSpPr>
        <p:spPr>
          <a:xfrm>
            <a:off x="407875" y="497801"/>
            <a:ext cx="7881937" cy="4072787"/>
          </a:xfrm>
          <a:prstGeom prst="rect">
            <a:avLst/>
          </a:prstGeom>
          <a:noFill/>
          <a:ln>
            <a:noFill/>
          </a:ln>
        </p:spPr>
        <p:txBody>
          <a:bodyPr anchorCtr="0" anchor="t" bIns="91425" lIns="91425" spcFirstLastPara="1" rIns="91425" wrap="square" tIns="91425">
            <a:noAutofit/>
          </a:bodyPr>
          <a:lstStyle/>
          <a:p>
            <a:pPr indent="-73025" lvl="0" marL="17462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Agregar Gráficos Vectoriales a la Web. Recuperado de </a:t>
            </a:r>
            <a:r>
              <a:rPr lang="es-PE" sz="1600" u="sng">
                <a:solidFill>
                  <a:schemeClr val="dk1"/>
                </a:solidFill>
                <a:latin typeface="Calibri"/>
                <a:ea typeface="Calibri"/>
                <a:cs typeface="Calibri"/>
                <a:sym typeface="Calibri"/>
                <a:hlinkClick r:id="rId3">
                  <a:extLst>
                    <a:ext uri="{A12FA001-AC4F-418D-AE19-62706E023703}">
                      <ahyp:hlinkClr val="tx"/>
                    </a:ext>
                  </a:extLst>
                </a:hlinkClick>
              </a:rPr>
              <a:t>https://developer.mozilla.org/es/docs/Learn/HTML/Multimedia_and_embedding/Adding_vector_graphics_to_the_Web</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Usando gradientes con CSS. Recuperado de </a:t>
            </a:r>
            <a:r>
              <a:rPr lang="es-PE" sz="1600" u="sng">
                <a:solidFill>
                  <a:schemeClr val="dk1"/>
                </a:solidFill>
                <a:latin typeface="Calibri"/>
                <a:ea typeface="Calibri"/>
                <a:cs typeface="Calibri"/>
                <a:sym typeface="Calibri"/>
                <a:hlinkClick r:id="rId4">
                  <a:extLst>
                    <a:ext uri="{A12FA001-AC4F-418D-AE19-62706E023703}">
                      <ahyp:hlinkClr val="tx"/>
                    </a:ext>
                  </a:extLst>
                </a:hlinkClick>
              </a:rPr>
              <a:t>https://developer.mozilla.org/es/docs/Web/CSS/CSS_Images/Using_CSS_gradients</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Using multi-columna layouts. Recuperado de </a:t>
            </a:r>
            <a:r>
              <a:rPr lang="es-PE" sz="1600" u="sng">
                <a:solidFill>
                  <a:schemeClr val="dk1"/>
                </a:solidFill>
                <a:latin typeface="Calibri"/>
                <a:ea typeface="Calibri"/>
                <a:cs typeface="Calibri"/>
                <a:sym typeface="Calibri"/>
                <a:hlinkClick r:id="rId5">
                  <a:extLst>
                    <a:ext uri="{A12FA001-AC4F-418D-AE19-62706E023703}">
                      <ahyp:hlinkClr val="tx"/>
                    </a:ext>
                  </a:extLst>
                </a:hlinkClick>
              </a:rPr>
              <a:t>https://developer.mozilla.org/en-US/docs/Web/CSS/CSS_Columns/Using_multi-column_layouts</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Valores y unidades CSS. Recuperado de </a:t>
            </a:r>
            <a:r>
              <a:rPr lang="es-PE" sz="1600" u="sng">
                <a:solidFill>
                  <a:schemeClr val="dk1"/>
                </a:solidFill>
                <a:latin typeface="Calibri"/>
                <a:ea typeface="Calibri"/>
                <a:cs typeface="Calibri"/>
                <a:sym typeface="Calibri"/>
                <a:hlinkClick r:id="rId6">
                  <a:extLst>
                    <a:ext uri="{A12FA001-AC4F-418D-AE19-62706E023703}">
                      <ahyp:hlinkClr val="tx"/>
                    </a:ext>
                  </a:extLst>
                </a:hlinkClick>
              </a:rPr>
              <a:t>https://developer.mozilla.org/es/docs/Learn/CSS/Building_blocks/Values_and_units</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Onieva, D. (26 de junio de 2021). Todo lo que debes saber de las imágenes SVG y cuándo usarlas. Recuperado de </a:t>
            </a:r>
            <a:r>
              <a:rPr lang="es-PE" sz="1600" u="sng">
                <a:solidFill>
                  <a:schemeClr val="dk1"/>
                </a:solidFill>
                <a:latin typeface="Calibri"/>
                <a:ea typeface="Calibri"/>
                <a:cs typeface="Calibri"/>
                <a:sym typeface="Calibri"/>
                <a:hlinkClick r:id="rId7">
                  <a:extLst>
                    <a:ext uri="{A12FA001-AC4F-418D-AE19-62706E023703}">
                      <ahyp:hlinkClr val="tx"/>
                    </a:ext>
                  </a:extLst>
                </a:hlinkClick>
              </a:rPr>
              <a:t>https://www.softzone.es/programas/imagen/imagenes-svg/</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
        <p:nvSpPr>
          <p:cNvPr id="882" name="Google Shape;882;p9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BIBLIOGRAFÍA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92"/>
          <p:cNvSpPr txBox="1"/>
          <p:nvPr/>
        </p:nvSpPr>
        <p:spPr>
          <a:xfrm>
            <a:off x="407875" y="674773"/>
            <a:ext cx="8328250" cy="4597871"/>
          </a:xfrm>
          <a:prstGeom prst="rect">
            <a:avLst/>
          </a:prstGeom>
          <a:noFill/>
          <a:ln>
            <a:noFill/>
          </a:ln>
        </p:spPr>
        <p:txBody>
          <a:bodyPr anchorCtr="0" anchor="t" bIns="91425" lIns="91425" spcFirstLastPara="1" rIns="91425" wrap="square" tIns="91425">
            <a:noAutofit/>
          </a:bodyPr>
          <a:lstStyle/>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Uniwebsidad. (s.f.). Selectores de CSS 3. Recuperado de </a:t>
            </a:r>
            <a:r>
              <a:rPr lang="es-PE" sz="1600" u="sng">
                <a:solidFill>
                  <a:schemeClr val="dk1"/>
                </a:solidFill>
                <a:latin typeface="Calibri"/>
                <a:ea typeface="Calibri"/>
                <a:cs typeface="Calibri"/>
                <a:sym typeface="Calibri"/>
                <a:hlinkClick r:id="rId3">
                  <a:extLst>
                    <a:ext uri="{A12FA001-AC4F-418D-AE19-62706E023703}">
                      <ahyp:hlinkClr val="tx"/>
                    </a:ext>
                  </a:extLst>
                </a:hlinkClick>
              </a:rPr>
              <a:t>https://uniwebsidad.com/libros/css-avanzado/capitulo-3/selectores-de-css-3</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Uniwebsidad. (s.f.). Unidades de medida. Recuperado de </a:t>
            </a:r>
            <a:r>
              <a:rPr lang="es-PE" sz="1600" u="sng">
                <a:solidFill>
                  <a:schemeClr val="dk1"/>
                </a:solidFill>
                <a:latin typeface="Calibri"/>
                <a:ea typeface="Calibri"/>
                <a:cs typeface="Calibri"/>
                <a:sym typeface="Calibri"/>
                <a:hlinkClick r:id="rId4">
                  <a:extLst>
                    <a:ext uri="{A12FA001-AC4F-418D-AE19-62706E023703}">
                      <ahyp:hlinkClr val="tx"/>
                    </a:ext>
                  </a:extLst>
                </a:hlinkClick>
              </a:rPr>
              <a:t>https://uniwebsidad.com/libros/css/capitulo-3/unidades-de-medida</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House, Ch. (12 de mayo de 2021). A Complete Guide to Grid. Recuperado de </a:t>
            </a:r>
            <a:r>
              <a:rPr lang="es-PE" sz="1600" u="sng">
                <a:solidFill>
                  <a:schemeClr val="dk1"/>
                </a:solidFill>
                <a:latin typeface="Calibri"/>
                <a:ea typeface="Calibri"/>
                <a:cs typeface="Calibri"/>
                <a:sym typeface="Calibri"/>
                <a:hlinkClick r:id="rId5">
                  <a:extLst>
                    <a:ext uri="{A12FA001-AC4F-418D-AE19-62706E023703}">
                      <ahyp:hlinkClr val="tx"/>
                    </a:ext>
                  </a:extLst>
                </a:hlinkClick>
              </a:rPr>
              <a:t>https://css-tricks.com/snippets/css/complete-guide-grid/</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¿Qué es Responsive Design? Recuperado de </a:t>
            </a:r>
            <a:r>
              <a:rPr lang="es-PE" sz="1600" u="sng">
                <a:solidFill>
                  <a:schemeClr val="dk1"/>
                </a:solidFill>
                <a:latin typeface="Calibri"/>
                <a:ea typeface="Calibri"/>
                <a:cs typeface="Calibri"/>
                <a:sym typeface="Calibri"/>
                <a:hlinkClick r:id="rId6">
                  <a:extLst>
                    <a:ext uri="{A12FA001-AC4F-418D-AE19-62706E023703}">
                      <ahyp:hlinkClr val="tx"/>
                    </a:ext>
                  </a:extLst>
                </a:hlinkClick>
              </a:rPr>
              <a:t>https://lenguajecss.com/css/responsive-web-design/que-es/</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Grid CSS (Cuadrículas). Recuperado de </a:t>
            </a:r>
            <a:r>
              <a:rPr lang="es-PE" sz="1600" u="sng">
                <a:solidFill>
                  <a:schemeClr val="dk1"/>
                </a:solidFill>
                <a:latin typeface="Calibri"/>
                <a:ea typeface="Calibri"/>
                <a:cs typeface="Calibri"/>
                <a:sym typeface="Calibri"/>
                <a:hlinkClick r:id="rId7">
                  <a:extLst>
                    <a:ext uri="{A12FA001-AC4F-418D-AE19-62706E023703}">
                      <ahyp:hlinkClr val="tx"/>
                    </a:ext>
                  </a:extLst>
                </a:hlinkClick>
              </a:rPr>
              <a:t>https://lenguajecss.com/css/maquetacion-y-colocacion/grid-css/</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Grids. Recuperado de </a:t>
            </a:r>
            <a:r>
              <a:rPr lang="es-PE" sz="1600" u="sng">
                <a:solidFill>
                  <a:schemeClr val="dk1"/>
                </a:solidFill>
                <a:latin typeface="Calibri"/>
                <a:ea typeface="Calibri"/>
                <a:cs typeface="Calibri"/>
                <a:sym typeface="Calibri"/>
                <a:hlinkClick r:id="rId8">
                  <a:extLst>
                    <a:ext uri="{A12FA001-AC4F-418D-AE19-62706E023703}">
                      <ahyp:hlinkClr val="tx"/>
                    </a:ext>
                  </a:extLst>
                </a:hlinkClick>
              </a:rPr>
              <a:t>https://developer.mozilla.org/en-US/docs/Learn/CSS/CSS_layout/Grids</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
        <p:nvSpPr>
          <p:cNvPr id="889" name="Google Shape;889;p9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BIBLIOGRAFÍA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2021-11-03T00:30:49Z</dcterms:created>
  <dc:creator>Paul Vergel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